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0" r:id="rId26"/>
    <p:sldId id="279" r:id="rId27"/>
    <p:sldId id="280" r:id="rId28"/>
    <p:sldId id="281"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Lato" panose="020F0502020204030203" pitchFamily="34" charset="0"/>
      <p:regular r:id="rId35"/>
      <p:bold r:id="rId36"/>
      <p:italic r:id="rId37"/>
      <p:boldItalic r:id="rId38"/>
    </p:embeddedFont>
    <p:embeddedFont>
      <p:font typeface="Raleway"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WFeLXXzknQNtSHrP/WUdktVMD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ytimes.com/reuters/2020/09/01/us/01reuters-health-coronavirus-usa-renter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3.amazonaws.com/public-inspection.federalregister.gov/2020-19654.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ytimes.com/reuters/2020/09/01/us/01reuters-health-coronavirus-usa-renter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s3.amazonaws.com/public-inspection.federalregister.gov/2020-19654.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My name is Fanny Lopez Benitez and I am Civic Engagement Manager at the Forum. Today, I will share information about the housing protections and resources available for immigrant tenants in IL. Please know that I am not a lawyer. I am only providing information that been verified by lawyers. If you have legal questions please contact one of the legal organizations that I will mention at the end of this video. </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a housing law that provides protection specifically for immigrant tenants. It’s called… </a:t>
            </a:r>
            <a:endParaRPr/>
          </a:p>
          <a:p>
            <a:pPr marL="0" lvl="0" indent="0" algn="l" rtl="0">
              <a:lnSpc>
                <a:spcPct val="100000"/>
              </a:lnSpc>
              <a:spcBef>
                <a:spcPts val="0"/>
              </a:spcBef>
              <a:spcAft>
                <a:spcPts val="0"/>
              </a:spcAft>
              <a:buSzPts val="1400"/>
              <a:buNone/>
            </a:pPr>
            <a:r>
              <a:rPr lang="en-US"/>
              <a:t>This law was passed in August 2019 and prohibits landlords from evicting a tenant because of their immigration status. </a:t>
            </a:r>
            <a:endParaRPr/>
          </a:p>
        </p:txBody>
      </p:sp>
      <p:sp>
        <p:nvSpPr>
          <p:cNvPr id="195" name="Google Shape;1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t>ITPA protects tenants in four ways… </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sz="1200" b="1"/>
              <a:t>First… </a:t>
            </a:r>
            <a:endParaRPr/>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does NOT cover people applying for new housing. O</a:t>
            </a:r>
            <a:r>
              <a:rPr lang="en-US" sz="1200"/>
              <a:t>nly protects you in places where you already rent or were renting in the past (as of August 2019).</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It does NOT cover federally funded housing that requires landlords to check status.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Landlords may ask for information necessary for credit check before renting a unit.</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Tenants must continue paying rent until they move. </a:t>
            </a:r>
            <a:endParaRPr/>
          </a:p>
          <a:p>
            <a:pPr marL="0" lvl="0" indent="0" algn="l" rtl="0">
              <a:lnSpc>
                <a:spcPct val="100000"/>
              </a:lnSpc>
              <a:spcBef>
                <a:spcPts val="0"/>
              </a:spcBef>
              <a:spcAft>
                <a:spcPts val="0"/>
              </a:spcAft>
              <a:buSzPts val="1400"/>
              <a:buNone/>
            </a:pPr>
            <a:endParaRPr/>
          </a:p>
        </p:txBody>
      </p:sp>
      <p:sp>
        <p:nvSpPr>
          <p:cNvPr id="230" name="Google Shape;2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024de1e8f6_1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024de1e8f6_1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immigrant tenants have the assumption that they do not have housing rights. However, they do have a number of protections available to them. First, immigrant tenants should know that it is illegal for landlords to require additional fees and documentation… while immigration status is not a protected class under the fair housing laws, national origin is protected. Some immigrant tenants might experience discrimination based on immigration status in connection to their national origin and might be able to receive protection under the fair housing laws. </a:t>
            </a:r>
            <a:r>
              <a:rPr lang="en-US" sz="1200" b="0" i="0">
                <a:solidFill>
                  <a:schemeClr val="dk1"/>
                </a:solidFill>
                <a:latin typeface="Calibri"/>
                <a:ea typeface="Calibri"/>
                <a:cs typeface="Calibri"/>
                <a:sym typeface="Calibri"/>
              </a:rPr>
              <a:t>Landlords should subject all applicants to the identical set of basic questions. </a:t>
            </a:r>
            <a:r>
              <a:rPr lang="en-US"/>
              <a:t>National origin discrimination is different treatment in housing because of a person’s ancestry, ethnicity, birthplace, culture, or language. Procedures to screen potential and existing tenants for citizenship and immigration status may violate the Fair Housing Act’s prohibitions on national origin housing discrimination</a:t>
            </a:r>
            <a:endParaRPr/>
          </a:p>
        </p:txBody>
      </p:sp>
      <p:sp>
        <p:nvSpPr>
          <p:cNvPr id="265" name="Google Shape;265;g2024de1e8f6_1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There might be times when an immigrant tenant has to call or interact with the police. We understand that many immigrants, especially those who are undocumented, might be afraid to call the police due to lack of trust or expected negative experiences. If an undocumented tenant must call the police, lawyers recommend the following: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Governor Pritzker extended eviction moratorium in IL to September 19. The White house also announced that CDC issued eviction moratorium until end of the year but tenants need to fulfill various requirements to qualify. In both cases, the rent is still due so the support is still lacking. More is needed.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Mnuchin: Treasury to Disclose Details on Eviction Moratorium for U.S. Renters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https://www.nytimes.com/reuters/2020/09/01/us/01reuters-health-coronavirus-usa-renters.html</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the Centers for Disease Control and Prevention (CDC) order, which will be published in the Federal Register on September 4. That’s when it goes into effect.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Temporary Halt in Residential Evictions to Prevent the Further Spread of COVID-19</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https://s3.amazonaws.com/public-inspection.federalregister.gov/2020-19654.pdf</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a quick and preliminary summary of what it includes: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   CDC is issuing eviction moratorium to protect public health</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Authority cited: "Under 42 CFR 70.2"</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wherever there is not a more protective state moratorium in effect; (Which is the case in Illinois, at least through September 19)</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to all tenants who present a signed declaration to their LLs;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The declaration requires the tenant to state:</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 income is less than $99,000, did not have to pay income tax in 2019, or received a stimulus check;</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 tenant unable to pay rent due to income loss or extraordinary out-of-pocket medical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(iii) tenant would become homeless or need to double-up if evicted;</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(iv) tenant will still make partial payments ("using best efforts to make timely partial payments that are as close to the full payment as the individual’s circumstances may permit, taking into account other non-discretionary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Lasts through December 31</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Tenants can still be evicted for "reasons other than nonpayment of rent"</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Criminal penalties for violations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81" name="Google Shape;2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024de1e8f6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024de1e8f6_1_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There might be times when an immigrant tenant has to call or interact with the police. We understand that many immigrants, especially those who are undocumented, might be afraid to call the police due to lack of trust or expected negative experiences. If an undocumented tenant must call the police, lawyers recommend the following: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Governor Pritzker extended eviction moratorium in IL to September 19. The White house also announced that CDC issued eviction moratorium until end of the year but tenants need to fulfill various requirements to qualify. In both cases, the rent is still due so the support is still lacking. More is needed.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Mnuchin: Treasury to Disclose Details on Eviction Moratorium for U.S. Renters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hlink"/>
                </a:solidFill>
                <a:latin typeface="Calibri"/>
                <a:ea typeface="Calibri"/>
                <a:cs typeface="Calibri"/>
                <a:sym typeface="Calibri"/>
                <a:hlinkClick r:id="rId3"/>
              </a:rPr>
              <a:t>https://www.nytimes.com/reuters/2020/09/01/us/01reuters-health-coronavirus-usa-renters.html</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the Centers for Disease Control and Prevention (CDC) order, which will be published in the Federal Register on September 4. That’s when it goes into effect.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Temporary Halt in Residential Evictions to Prevent the Further Spread of COVID-19</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hlink"/>
                </a:solidFill>
                <a:latin typeface="Calibri"/>
                <a:ea typeface="Calibri"/>
                <a:cs typeface="Calibri"/>
                <a:sym typeface="Calibri"/>
                <a:hlinkClick r:id="rId4"/>
              </a:rPr>
              <a:t>https://s3.amazonaws.com/public-inspection.federalregister.gov/2020-19654.pdf</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a quick and preliminary summary of what it includes: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   CDC is issuing eviction moratorium to protect public health</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Authority cited: "Under 42 CFR 70.2"</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wherever there is not a more protective state moratorium in effect; (Which is the case in Illinois, at least through September 19)</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to all tenants who present a signed declaration to their LLs;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The declaration requires the tenant to state:</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 income is less than $99,000, did not have to pay income tax in 2019, or received a stimulus check;</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 tenant unable to pay rent due to income loss or extraordinary out-of-pocket medical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(iii) tenant would become homeless or need to double-up if evicted;</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(iv) tenant will still make partial payments ("using best efforts to make timely partial payments that are as close to the full payment as the individual’s circumstances may permit, taking into account other non-discretionary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Lasts through December 31</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Tenants can still be evicted for "reasons other than nonpayment of rent"</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Criminal penalties for violations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10" name="Google Shape;310;g2024de1e8f6_1_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c26cf80d3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fc26cf80d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NINA </a:t>
            </a:r>
            <a:endParaRPr/>
          </a:p>
        </p:txBody>
      </p:sp>
      <p:sp>
        <p:nvSpPr>
          <p:cNvPr id="350" name="Google Shape;35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NINA </a:t>
            </a:r>
            <a:endParaRPr/>
          </a:p>
          <a:p>
            <a:pPr marL="0" lvl="0" indent="0" algn="l" rtl="0">
              <a:lnSpc>
                <a:spcPct val="100000"/>
              </a:lnSpc>
              <a:spcBef>
                <a:spcPts val="0"/>
              </a:spcBef>
              <a:spcAft>
                <a:spcPts val="0"/>
              </a:spcAft>
              <a:buSzPts val="1400"/>
              <a:buNone/>
            </a:pPr>
            <a:endParaRPr/>
          </a:p>
        </p:txBody>
      </p:sp>
      <p:sp>
        <p:nvSpPr>
          <p:cNvPr id="364" name="Google Shape;36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presentation is presented by the latino policy forum. We work </a:t>
            </a:r>
            <a:r>
              <a:rPr lang="en-US" sz="1200" b="0" i="0">
                <a:solidFill>
                  <a:schemeClr val="dk1"/>
                </a:solidFill>
                <a:latin typeface="Calibri"/>
                <a:ea typeface="Calibri"/>
                <a:cs typeface="Calibri"/>
                <a:sym typeface="Calibri"/>
              </a:rPr>
              <a:t>to improve education outcomes, advocate for affordable housing, promote just immigration policies and strengthen community leadership. </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NINA </a:t>
            </a:r>
            <a:endParaRPr/>
          </a:p>
        </p:txBody>
      </p:sp>
      <p:sp>
        <p:nvSpPr>
          <p:cNvPr id="375" name="Google Shape;37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urier New"/>
              <a:buNone/>
            </a:pPr>
            <a:r>
              <a:rPr lang="en-US" sz="1200">
                <a:latin typeface="Times New Roman"/>
                <a:ea typeface="Times New Roman"/>
                <a:cs typeface="Times New Roman"/>
                <a:sym typeface="Times New Roman"/>
              </a:rPr>
              <a:t>Si el propietario se niega a proporcionar un contrato en un idioma determinado, puede estar violando la Ley de Vivienda Justa u otra legislación de derechos civiles, por lo que si se encuentra en esta situación, debería consultar con un abogado.</a:t>
            </a:r>
            <a:r>
              <a:rPr lang="en-US" sz="8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En el Tribunal de Desalojos en el Daley Center de Chicago, las personas pueden solicitar un intérprete cuando se registran con el secretario. Si no hay intérprete disponible, no está obligado a continuar con el caso.</a:t>
            </a:r>
            <a:endParaRPr/>
          </a:p>
          <a:p>
            <a:pPr marL="0" lvl="0" indent="0" algn="l" rtl="0">
              <a:lnSpc>
                <a:spcPct val="100000"/>
              </a:lnSpc>
              <a:spcBef>
                <a:spcPts val="0"/>
              </a:spcBef>
              <a:spcAft>
                <a:spcPts val="0"/>
              </a:spcAft>
              <a:buSzPts val="1400"/>
              <a:buNone/>
            </a:pPr>
            <a:endParaRPr/>
          </a:p>
        </p:txBody>
      </p:sp>
      <p:sp>
        <p:nvSpPr>
          <p:cNvPr id="393" name="Google Shape;3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ebbd92c1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1ebbd92c1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g1ebbd92c1c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i="1"/>
              <a:t>IHDA</a:t>
            </a:r>
            <a:endParaRPr sz="1100" b="1" i="1"/>
          </a:p>
          <a:p>
            <a:pPr marL="0" lvl="0" indent="0" algn="l" rtl="0">
              <a:spcBef>
                <a:spcPts val="0"/>
              </a:spcBef>
              <a:spcAft>
                <a:spcPts val="0"/>
              </a:spcAft>
              <a:buClr>
                <a:schemeClr val="dk1"/>
              </a:buClr>
              <a:buSzPts val="1100"/>
              <a:buFont typeface="Arial"/>
              <a:buNone/>
            </a:pPr>
            <a:r>
              <a:rPr lang="en-US" sz="1100"/>
              <a:t>The Illinois Homeowner Assistance Fund (ILHAF) is a federally funded program dedicated to assisting homeowners who are at risk of default, foreclosure, or displacement as result of a financial hardship caused by the COVID-19 pandemic. - up to $60,000 per household to pay delinquent mortgage payments, property taxes, homeowner’s insurance, association fees, mobile home lot rent </a:t>
            </a:r>
            <a:r>
              <a:rPr lang="en-US" sz="1100" b="1"/>
              <a:t>November, 1st  2022 through  March 31,2023</a:t>
            </a:r>
            <a:endParaRPr sz="1100" b="1"/>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a:t>Illinois Court-Based Rental Assistance Program (CBRAP) provides funding to Illinois tenants and landlords across the state who have pending cases in eviction court. Applicants may qualify for up to $25,000 in emergency rental payments that can include up to 15 months of past-due rent and 3 months of future rent payments to prevent eviction. ***Proof of citizenship is NOT required - rental assistance is not a public charge benefit****</a:t>
            </a:r>
            <a:endParaRPr sz="1100"/>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b="1" i="1"/>
              <a:t>DOH</a:t>
            </a:r>
            <a:endParaRPr sz="1100" b="1" i="1"/>
          </a:p>
          <a:p>
            <a:pPr marL="0" lvl="0" indent="0" algn="l" rtl="0">
              <a:spcBef>
                <a:spcPts val="0"/>
              </a:spcBef>
              <a:spcAft>
                <a:spcPts val="0"/>
              </a:spcAft>
              <a:buClr>
                <a:schemeClr val="dk1"/>
              </a:buClr>
              <a:buSzPts val="1100"/>
              <a:buFont typeface="Arial"/>
              <a:buNone/>
            </a:pPr>
            <a:r>
              <a:rPr lang="en-US" sz="1100"/>
              <a:t>Rental Assistance Program (RAP) provides funding to Chicagoans who are at risk of becoming homeless due to lost income or had another eligible emergency. Assistance may include payment of future rent, or rent to prevent eviction. ***Open to all Chicago residents regardless of  legal immigration status***</a:t>
            </a:r>
            <a:endParaRPr sz="11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i="1"/>
              <a:t>Illinois Department of Commerce and Economic Opportunity - Utility Bill Assistance Open September 1st, 2022 through May 31st, 2023</a:t>
            </a:r>
            <a:endParaRPr b="1" i="1"/>
          </a:p>
          <a:p>
            <a:pPr marL="0" lvl="0" indent="0" algn="l" rtl="0">
              <a:spcBef>
                <a:spcPts val="0"/>
              </a:spcBef>
              <a:spcAft>
                <a:spcPts val="0"/>
              </a:spcAft>
              <a:buClr>
                <a:schemeClr val="dk1"/>
              </a:buClr>
              <a:buSzPts val="1100"/>
              <a:buFont typeface="Arial"/>
              <a:buNone/>
            </a:pPr>
            <a:r>
              <a:rPr lang="en-US"/>
              <a:t>Low Income Home Energy Assistance Program (LIHEAP) helps eligible low-income households pay for home energy services (mainly heating but includes water). One-time assistance - ***Social security card or ITIN for residents who have them. Residents without ITIN or SSN can still apply and your Local Administering Agency will advise accordingly*** </a:t>
            </a:r>
            <a:endParaRPr/>
          </a:p>
        </p:txBody>
      </p:sp>
      <p:sp>
        <p:nvSpPr>
          <p:cNvPr id="430" name="Google Shape;43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edfe3ef1ed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edfe3ef1ed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i="1"/>
              <a:t>IHDA</a:t>
            </a:r>
            <a:endParaRPr sz="1100" b="1" i="1"/>
          </a:p>
          <a:p>
            <a:pPr marL="0" lvl="0" indent="0" algn="l" rtl="0">
              <a:spcBef>
                <a:spcPts val="0"/>
              </a:spcBef>
              <a:spcAft>
                <a:spcPts val="0"/>
              </a:spcAft>
              <a:buClr>
                <a:schemeClr val="dk1"/>
              </a:buClr>
              <a:buSzPts val="1100"/>
              <a:buFont typeface="Arial"/>
              <a:buNone/>
            </a:pPr>
            <a:r>
              <a:rPr lang="en-US" sz="1100"/>
              <a:t>The Illinois Homeowner Assistance Fund (ILHAF) is a federally funded program dedicated to assisting homeowners who are at risk of default, foreclosure, or displacement as result of a financial hardship caused by the COVID-19 pandemic. - up to $60,000 per household to pay delinquent mortgage payments, property taxes, homeowner’s insurance, association fees, mobile home lot rent </a:t>
            </a:r>
            <a:r>
              <a:rPr lang="en-US" sz="1100" b="1"/>
              <a:t>November, 1st  2022 through  March 31,2023</a:t>
            </a:r>
            <a:endParaRPr sz="1100" b="1"/>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a:t>Illinois Court-Based Rental Assistance Program (CBRAP) provides funding to Illinois tenants and landlords across the state who have pending cases in eviction court. Applicants may qualify for up to $25,000 in emergency rental payments that can include up to 15 months of past-due rent and 3 months of future rent payments to prevent eviction. ***Proof of citizenship is NOT required - rental assistance is not a public charge benefit****</a:t>
            </a:r>
            <a:endParaRPr sz="1100"/>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b="1" i="1"/>
              <a:t>DOH</a:t>
            </a:r>
            <a:endParaRPr sz="1100" b="1" i="1"/>
          </a:p>
          <a:p>
            <a:pPr marL="0" lvl="0" indent="0" algn="l" rtl="0">
              <a:spcBef>
                <a:spcPts val="0"/>
              </a:spcBef>
              <a:spcAft>
                <a:spcPts val="0"/>
              </a:spcAft>
              <a:buClr>
                <a:schemeClr val="dk1"/>
              </a:buClr>
              <a:buSzPts val="1100"/>
              <a:buFont typeface="Arial"/>
              <a:buNone/>
            </a:pPr>
            <a:r>
              <a:rPr lang="en-US" sz="1100"/>
              <a:t>Rental Assistance Program (RAP) provides funding to Chicagoans who are at risk of becoming homeless due to lost income or had another eligible emergency. Assistance may include payment of future rent, or rent to prevent eviction. ***Open to all Chicago residents regardless of  legal immigration status***</a:t>
            </a:r>
            <a:endParaRPr sz="11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i="1"/>
              <a:t>Illinois Department of Commerce and Economic Opportunity - Utility Bill Assistance Open September 1st, 2022 through May 31st, 2023</a:t>
            </a:r>
            <a:endParaRPr b="1" i="1"/>
          </a:p>
          <a:p>
            <a:pPr marL="0" lvl="0" indent="0" algn="l" rtl="0">
              <a:spcBef>
                <a:spcPts val="0"/>
              </a:spcBef>
              <a:spcAft>
                <a:spcPts val="0"/>
              </a:spcAft>
              <a:buClr>
                <a:schemeClr val="dk1"/>
              </a:buClr>
              <a:buSzPts val="1100"/>
              <a:buFont typeface="Arial"/>
              <a:buNone/>
            </a:pPr>
            <a:r>
              <a:rPr lang="en-US"/>
              <a:t>Low Income Home Energy Assistance Program (LIHEAP) helps eligible low-income households pay for home energy services (mainly heating but includes water). One-time assistance - ***Social security card or ITIN for residents who have them. Residents without ITIN or SSN can still apply and your Local Administering Agency will advise accordingly*** </a:t>
            </a:r>
            <a:endParaRPr/>
          </a:p>
        </p:txBody>
      </p:sp>
      <p:sp>
        <p:nvSpPr>
          <p:cNvPr id="596" name="Google Shape;596;g1edfe3ef1ed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3628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00fe84b366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00fe84b36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200fe84b36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00fe84b366_1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200fe84b366_1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 tiene preguntas o quire mas informacion por favor comuniquese conmig al… o llame 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 este enlace puede encontra nuesta guida…. Donde puede obtener actualizaciones de politicas y recursos de Vivienda </a:t>
            </a:r>
            <a:endParaRPr/>
          </a:p>
        </p:txBody>
      </p:sp>
      <p:sp>
        <p:nvSpPr>
          <p:cNvPr id="488" name="Google Shape;488;g200fe84b366_1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00fe84b366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00fe84b366_1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 tiene preguntas o quire mas informacion por favor comuniquese conmig al… o llame 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 este enlace puede encontra nuesta guida…. Donde puede obtener actualizaciones de politicas y recursos de Vivienda </a:t>
            </a:r>
            <a:endParaRPr/>
          </a:p>
        </p:txBody>
      </p:sp>
      <p:sp>
        <p:nvSpPr>
          <p:cNvPr id="497" name="Google Shape;497;g200fe84b366_1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Por ley, en IL todas las personas tienen derechos básicos de vivienda.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Muchos inquilinos inmigrantes asumen que no tienen derechos de vivienda. Sin embargo, tienen una serie de protecciones disponibles. Primero, los inquilinos inmigrantes deben saber que es ilegal que los propietarios exijan pagos y documentación adicionales… mientras que el estatus migratorio no es una clase protegida bajo las leyes de vivienda justa, el origen nacional está protegido. Algunos inquilinos inmigrantes pueden sufrir discriminación basada en su estatus migratorio que también esta relacionado con su origen nacional y aun podrían recibir protección bajo las leyes de vivienda justa.</a:t>
            </a: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ITHB provides information on housing rights, responsibilities, and protections for both tenants and landlords. The handbook covers general housing protections under Illinois state law, as well as local and county level ordinances for a number of local jurisdictions that have them. The aim of the handbook is to provide a one-stop shop resources for both tenants and landlords to refer to when having questions about issues regarding a rental property and rental agreements. We hope this handbook will serve as a resource to help educate the community. We want tenants to know their responsibilities as renters and how to protect themselves and their housing stability and landlords know their obligations</a:t>
            </a: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600"/>
              <a:buFont typeface="Calibri"/>
              <a:buNone/>
            </a:pPr>
            <a:r>
              <a:rPr lang="en-US" sz="1800">
                <a:latin typeface="Lato"/>
                <a:ea typeface="Lato"/>
                <a:cs typeface="Lato"/>
                <a:sym typeface="Lato"/>
              </a:rPr>
              <a:t>In Illinois, housing providers cannot refuse to rent or sell to you, provide limited options, alter terms of the rental agreement, or in any other way give you unequal treatment because of your:</a:t>
            </a:r>
            <a:endParaRPr sz="1800">
              <a:latin typeface="Lato"/>
              <a:ea typeface="Lato"/>
              <a:cs typeface="Lato"/>
              <a:sym typeface="Lato"/>
            </a:endParaRPr>
          </a:p>
          <a:p>
            <a:pPr marL="0" lvl="0" indent="0" algn="l" rtl="0">
              <a:lnSpc>
                <a:spcPct val="100000"/>
              </a:lnSpc>
              <a:spcBef>
                <a:spcPts val="0"/>
              </a:spcBef>
              <a:spcAft>
                <a:spcPts val="0"/>
              </a:spcAft>
              <a:buSzPts val="1400"/>
              <a:buNone/>
            </a:pPr>
            <a:endParaRPr/>
          </a:p>
        </p:txBody>
      </p:sp>
      <p:sp>
        <p:nvSpPr>
          <p:cNvPr id="141" name="Google Shape;1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24de1e8f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24de1e8f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024de1e8f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immigrant tenants have the assumption that they do not have housing rights. However, they do have a number of protections available to them. First, immigrant tenants should know that it is illegal for landlords to require additional fees and documentation… while immigration status is not a protected class under the fair housing laws, national origin is protected. Some immigrant tenants might experience discrimination based on immigration status in connection to their national origin and might be able to receive protection under the fair housing laws. </a:t>
            </a:r>
            <a:r>
              <a:rPr lang="en-US" sz="1200" b="0" i="0">
                <a:solidFill>
                  <a:schemeClr val="dk1"/>
                </a:solidFill>
                <a:latin typeface="Calibri"/>
                <a:ea typeface="Calibri"/>
                <a:cs typeface="Calibri"/>
                <a:sym typeface="Calibri"/>
              </a:rPr>
              <a:t>Landlords should subject all applicants to the identical set of basic questions. </a:t>
            </a:r>
            <a:r>
              <a:rPr lang="en-US"/>
              <a:t>National origin discrimination is different treatment in housing because of a person’s ancestry, ethnicity, birthplace, culture, or language. Procedures to screen potential and existing tenants for citizenship and immigration status may violate the Fair Housing Act’s prohibitions on national origin housing discrimination</a:t>
            </a:r>
            <a:endParaRPr/>
          </a:p>
        </p:txBody>
      </p:sp>
      <p:sp>
        <p:nvSpPr>
          <p:cNvPr id="165" name="Google Shape;16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024de1e8f6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024de1e8f6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5"/>
        <p:cNvGrpSpPr/>
        <p:nvPr/>
      </p:nvGrpSpPr>
      <p:grpSpPr>
        <a:xfrm>
          <a:off x="0" y="0"/>
          <a:ext cx="0" cy="0"/>
          <a:chOff x="0" y="0"/>
          <a:chExt cx="0" cy="0"/>
        </a:xfrm>
      </p:grpSpPr>
      <p:sp>
        <p:nvSpPr>
          <p:cNvPr id="166" name="Google Shape;16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1520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7"/>
        <p:cNvGrpSpPr/>
        <p:nvPr/>
      </p:nvGrpSpPr>
      <p:grpSpPr>
        <a:xfrm>
          <a:off x="0" y="0"/>
          <a:ext cx="0" cy="0"/>
          <a:chOff x="0" y="0"/>
          <a:chExt cx="0" cy="0"/>
        </a:xfrm>
      </p:grpSpPr>
      <p:sp>
        <p:nvSpPr>
          <p:cNvPr id="178" name="Google Shape;178;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3980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3"/>
        <p:cNvGrpSpPr/>
        <p:nvPr/>
      </p:nvGrpSpPr>
      <p:grpSpPr>
        <a:xfrm>
          <a:off x="0" y="0"/>
          <a:ext cx="0" cy="0"/>
          <a:chOff x="0" y="0"/>
          <a:chExt cx="0" cy="0"/>
        </a:xfrm>
      </p:grpSpPr>
      <p:sp>
        <p:nvSpPr>
          <p:cNvPr id="184" name="Google Shape;184;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71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0"/>
        <p:cNvGrpSpPr/>
        <p:nvPr/>
      </p:nvGrpSpPr>
      <p:grpSpPr>
        <a:xfrm>
          <a:off x="0" y="0"/>
          <a:ext cx="0" cy="0"/>
          <a:chOff x="0" y="0"/>
          <a:chExt cx="0" cy="0"/>
        </a:xfrm>
      </p:grpSpPr>
      <p:sp>
        <p:nvSpPr>
          <p:cNvPr id="191" name="Google Shape;191;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225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9"/>
        <p:cNvGrpSpPr/>
        <p:nvPr/>
      </p:nvGrpSpPr>
      <p:grpSpPr>
        <a:xfrm>
          <a:off x="0" y="0"/>
          <a:ext cx="0" cy="0"/>
          <a:chOff x="0" y="0"/>
          <a:chExt cx="0" cy="0"/>
        </a:xfrm>
      </p:grpSpPr>
      <p:sp>
        <p:nvSpPr>
          <p:cNvPr id="200" name="Google Shape;200;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45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3615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8"/>
        <p:cNvGrpSpPr/>
        <p:nvPr/>
      </p:nvGrpSpPr>
      <p:grpSpPr>
        <a:xfrm>
          <a:off x="0" y="0"/>
          <a:ext cx="0" cy="0"/>
          <a:chOff x="0" y="0"/>
          <a:chExt cx="0" cy="0"/>
        </a:xfrm>
      </p:grpSpPr>
      <p:sp>
        <p:nvSpPr>
          <p:cNvPr id="209" name="Google Shape;209;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0433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5"/>
        <p:cNvGrpSpPr/>
        <p:nvPr/>
      </p:nvGrpSpPr>
      <p:grpSpPr>
        <a:xfrm>
          <a:off x="0" y="0"/>
          <a:ext cx="0" cy="0"/>
          <a:chOff x="0" y="0"/>
          <a:chExt cx="0" cy="0"/>
        </a:xfrm>
      </p:grpSpPr>
      <p:sp>
        <p:nvSpPr>
          <p:cNvPr id="216" name="Google Shape;216;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72"/>
          <p:cNvSpPr>
            <a:spLocks noGrp="1"/>
          </p:cNvSpPr>
          <p:nvPr>
            <p:ph type="pic" idx="2"/>
          </p:nvPr>
        </p:nvSpPr>
        <p:spPr>
          <a:xfrm>
            <a:off x="5183188" y="987425"/>
            <a:ext cx="6172200" cy="4873625"/>
          </a:xfrm>
          <a:prstGeom prst="rect">
            <a:avLst/>
          </a:prstGeom>
          <a:noFill/>
          <a:ln>
            <a:noFill/>
          </a:ln>
        </p:spPr>
      </p:sp>
      <p:sp>
        <p:nvSpPr>
          <p:cNvPr id="218" name="Google Shape;218;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029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2"/>
        <p:cNvGrpSpPr/>
        <p:nvPr/>
      </p:nvGrpSpPr>
      <p:grpSpPr>
        <a:xfrm>
          <a:off x="0" y="0"/>
          <a:ext cx="0" cy="0"/>
          <a:chOff x="0" y="0"/>
          <a:chExt cx="0" cy="0"/>
        </a:xfrm>
      </p:grpSpPr>
      <p:sp>
        <p:nvSpPr>
          <p:cNvPr id="223" name="Google Shape;223;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5120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8"/>
        <p:cNvGrpSpPr/>
        <p:nvPr/>
      </p:nvGrpSpPr>
      <p:grpSpPr>
        <a:xfrm>
          <a:off x="0" y="0"/>
          <a:ext cx="0" cy="0"/>
          <a:chOff x="0" y="0"/>
          <a:chExt cx="0" cy="0"/>
        </a:xfrm>
      </p:grpSpPr>
      <p:sp>
        <p:nvSpPr>
          <p:cNvPr id="229" name="Google Shape;229;p7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433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5"/>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0071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chala@thecha.or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ihda.org/about-ihda/cbrap/" TargetMode="External"/><Relationship Id="rId3" Type="http://schemas.openxmlformats.org/officeDocument/2006/relationships/hyperlink" Target="https://dceo.illinois.gov/communityservices/utilitybillassistance" TargetMode="External"/><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llinoishousinghelp.org/ilhaf" TargetMode="External"/><Relationship Id="rId4" Type="http://schemas.openxmlformats.org/officeDocument/2006/relationships/image" Target="../media/image16.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cookcountylegalaid.org/"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aarzuaga@latinopolicyforum.org" TargetMode="External"/><Relationship Id="rId4" Type="http://schemas.openxmlformats.org/officeDocument/2006/relationships/hyperlink" Target="mailto:nsedeno@latinopolicyforum.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hyperlink" Target="https://www.hud.gov/states/illinois/offices" TargetMode="External"/><Relationship Id="rId3" Type="http://schemas.openxmlformats.org/officeDocument/2006/relationships/image" Target="../media/image1.png"/><Relationship Id="rId7" Type="http://schemas.openxmlformats.org/officeDocument/2006/relationships/hyperlink" Target="mailto:complaintsoffice05@hu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2.illinois.gov/dhr/FilingaCharge/Pages/Housing.aspx" TargetMode="External"/><Relationship Id="rId5" Type="http://schemas.openxmlformats.org/officeDocument/2006/relationships/hyperlink" Target="https://www2.illinois.gov/DHR" TargetMode="External"/><Relationship Id="rId4" Type="http://schemas.openxmlformats.org/officeDocument/2006/relationships/hyperlink" Target="mailto:IDHR.FairHousing@illinoi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763050" y="1440425"/>
            <a:ext cx="10665900" cy="1891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5400" b="1">
                <a:latin typeface="Raleway"/>
                <a:ea typeface="Raleway"/>
                <a:cs typeface="Raleway"/>
                <a:sym typeface="Raleway"/>
              </a:rPr>
              <a:t>Protecting Immigrant Households: Policies and Laws in Illinois</a:t>
            </a:r>
            <a:endParaRPr sz="5400" b="1">
              <a:latin typeface="Raleway"/>
              <a:ea typeface="Raleway"/>
              <a:cs typeface="Raleway"/>
              <a:sym typeface="Raleway"/>
            </a:endParaRPr>
          </a:p>
        </p:txBody>
      </p:sp>
      <p:sp>
        <p:nvSpPr>
          <p:cNvPr id="90" name="Google Shape;90;p1"/>
          <p:cNvSpPr txBox="1">
            <a:spLocks noGrp="1"/>
          </p:cNvSpPr>
          <p:nvPr>
            <p:ph type="subTitle" idx="1"/>
          </p:nvPr>
        </p:nvSpPr>
        <p:spPr>
          <a:xfrm>
            <a:off x="6096000" y="3689225"/>
            <a:ext cx="4938300" cy="15084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2400"/>
              <a:buNone/>
            </a:pPr>
            <a:r>
              <a:rPr lang="en-US" b="1">
                <a:latin typeface="Lato"/>
                <a:ea typeface="Lato"/>
                <a:cs typeface="Lato"/>
                <a:sym typeface="Lato"/>
              </a:rPr>
              <a:t>Nina Sedeño</a:t>
            </a:r>
            <a:endParaRPr b="1">
              <a:latin typeface="Lato"/>
              <a:ea typeface="Lato"/>
              <a:cs typeface="Lato"/>
              <a:sym typeface="Lato"/>
            </a:endParaRPr>
          </a:p>
          <a:p>
            <a:pPr marL="0" lvl="0" indent="0" algn="ctr" rtl="0">
              <a:lnSpc>
                <a:spcPct val="115000"/>
              </a:lnSpc>
              <a:spcBef>
                <a:spcPts val="0"/>
              </a:spcBef>
              <a:spcAft>
                <a:spcPts val="0"/>
              </a:spcAft>
              <a:buClr>
                <a:schemeClr val="dk1"/>
              </a:buClr>
              <a:buSzPts val="2400"/>
              <a:buFont typeface="Arial"/>
              <a:buNone/>
            </a:pPr>
            <a:r>
              <a:rPr lang="en-US" b="1">
                <a:latin typeface="Lato"/>
                <a:ea typeface="Lato"/>
                <a:cs typeface="Lato"/>
                <a:sym typeface="Lato"/>
              </a:rPr>
              <a:t>Immigration Policy Analyst  </a:t>
            </a:r>
            <a:endParaRPr b="1">
              <a:latin typeface="Lato"/>
              <a:ea typeface="Lato"/>
              <a:cs typeface="Lato"/>
              <a:sym typeface="Lato"/>
            </a:endParaRPr>
          </a:p>
          <a:p>
            <a:pPr marL="0" lvl="0" indent="0" algn="ctr" rtl="0">
              <a:lnSpc>
                <a:spcPct val="115000"/>
              </a:lnSpc>
              <a:spcBef>
                <a:spcPts val="0"/>
              </a:spcBef>
              <a:spcAft>
                <a:spcPts val="0"/>
              </a:spcAft>
              <a:buClr>
                <a:schemeClr val="dk1"/>
              </a:buClr>
              <a:buSzPts val="2400"/>
              <a:buNone/>
            </a:pPr>
            <a:r>
              <a:rPr lang="en-US" b="1">
                <a:latin typeface="Lato"/>
                <a:ea typeface="Lato"/>
                <a:cs typeface="Lato"/>
                <a:sym typeface="Lato"/>
              </a:rPr>
              <a:t>Latino Policy Forum</a:t>
            </a:r>
            <a:endParaRPr sz="2500" b="1">
              <a:latin typeface="Lato"/>
              <a:ea typeface="Lato"/>
              <a:cs typeface="Lato"/>
              <a:sym typeface="Lato"/>
            </a:endParaRPr>
          </a:p>
        </p:txBody>
      </p:sp>
      <p:sp>
        <p:nvSpPr>
          <p:cNvPr id="91" name="Google Shape;91;p1"/>
          <p:cNvSpPr/>
          <p:nvPr/>
        </p:nvSpPr>
        <p:spPr>
          <a:xfrm>
            <a:off x="0" y="0"/>
            <a:ext cx="5532876" cy="1290953"/>
          </a:xfrm>
          <a:custGeom>
            <a:avLst/>
            <a:gdLst/>
            <a:ahLst/>
            <a:cxnLst/>
            <a:rect l="l" t="t" r="r" b="b"/>
            <a:pathLst>
              <a:path w="5532876" h="1290953" extrusionOk="0">
                <a:moveTo>
                  <a:pt x="0" y="0"/>
                </a:moveTo>
                <a:lnTo>
                  <a:pt x="5532876" y="0"/>
                </a:lnTo>
                <a:lnTo>
                  <a:pt x="4936972" y="1290953"/>
                </a:lnTo>
                <a:lnTo>
                  <a:pt x="0" y="1290953"/>
                </a:ln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1"/>
          <p:cNvSpPr/>
          <p:nvPr/>
        </p:nvSpPr>
        <p:spPr>
          <a:xfrm>
            <a:off x="5097841" y="1"/>
            <a:ext cx="7094159" cy="1290953"/>
          </a:xfrm>
          <a:custGeom>
            <a:avLst/>
            <a:gdLst/>
            <a:ahLst/>
            <a:cxnLst/>
            <a:rect l="l" t="t" r="r" b="b"/>
            <a:pathLst>
              <a:path w="7094159" h="1290953" extrusionOk="0">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
          <p:cNvSpPr/>
          <p:nvPr/>
        </p:nvSpPr>
        <p:spPr>
          <a:xfrm>
            <a:off x="6622116" y="5450103"/>
            <a:ext cx="5569884" cy="1407897"/>
          </a:xfrm>
          <a:custGeom>
            <a:avLst/>
            <a:gdLst/>
            <a:ahLst/>
            <a:cxnLst/>
            <a:rect l="l" t="t" r="r" b="b"/>
            <a:pathLst>
              <a:path w="5569884" h="1407897" extrusionOk="0">
                <a:moveTo>
                  <a:pt x="652041" y="0"/>
                </a:moveTo>
                <a:lnTo>
                  <a:pt x="5569884" y="0"/>
                </a:lnTo>
                <a:lnTo>
                  <a:pt x="5569884" y="1407897"/>
                </a:lnTo>
                <a:lnTo>
                  <a:pt x="0" y="1407897"/>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1"/>
          <p:cNvSpPr/>
          <p:nvPr/>
        </p:nvSpPr>
        <p:spPr>
          <a:xfrm>
            <a:off x="0" y="5450103"/>
            <a:ext cx="7114535" cy="1407897"/>
          </a:xfrm>
          <a:custGeom>
            <a:avLst/>
            <a:gdLst/>
            <a:ahLst/>
            <a:cxnLst/>
            <a:rect l="l" t="t" r="r" b="b"/>
            <a:pathLst>
              <a:path w="7114535" h="1407897" extrusionOk="0">
                <a:moveTo>
                  <a:pt x="0" y="0"/>
                </a:moveTo>
                <a:lnTo>
                  <a:pt x="1189345" y="0"/>
                </a:lnTo>
                <a:lnTo>
                  <a:pt x="7114535" y="0"/>
                </a:lnTo>
                <a:lnTo>
                  <a:pt x="6462495" y="1407897"/>
                </a:lnTo>
                <a:lnTo>
                  <a:pt x="0" y="1407897"/>
                </a:ln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5;p1"/>
          <p:cNvSpPr txBox="1"/>
          <p:nvPr/>
        </p:nvSpPr>
        <p:spPr>
          <a:xfrm>
            <a:off x="989025" y="3689225"/>
            <a:ext cx="5633100" cy="13113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1">
                <a:solidFill>
                  <a:schemeClr val="dk1"/>
                </a:solidFill>
                <a:latin typeface="Lato"/>
                <a:ea typeface="Lato"/>
                <a:cs typeface="Lato"/>
                <a:sym typeface="Lato"/>
              </a:rPr>
              <a:t>Anna Arzuaga</a:t>
            </a:r>
            <a:endParaRPr sz="2400" i="0" u="none" strike="noStrike" cap="none">
              <a:solidFill>
                <a:schemeClr val="dk1"/>
              </a:solidFill>
              <a:latin typeface="Lato"/>
              <a:ea typeface="Lato"/>
              <a:cs typeface="Lato"/>
              <a:sym typeface="Lato"/>
            </a:endParaRPr>
          </a:p>
          <a:p>
            <a:pPr marL="0" marR="0" lvl="0" indent="0" algn="ctr" rtl="0">
              <a:lnSpc>
                <a:spcPct val="115000"/>
              </a:lnSpc>
              <a:spcBef>
                <a:spcPts val="0"/>
              </a:spcBef>
              <a:spcAft>
                <a:spcPts val="0"/>
              </a:spcAft>
              <a:buClr>
                <a:srgbClr val="000000"/>
              </a:buClr>
              <a:buSzPts val="2400"/>
              <a:buFont typeface="Arial"/>
              <a:buNone/>
            </a:pPr>
            <a:r>
              <a:rPr lang="en-US" sz="2400" b="1">
                <a:solidFill>
                  <a:schemeClr val="dk1"/>
                </a:solidFill>
                <a:latin typeface="Lato"/>
                <a:ea typeface="Lato"/>
                <a:cs typeface="Lato"/>
                <a:sym typeface="Lato"/>
              </a:rPr>
              <a:t>Housing Policy Analyst </a:t>
            </a:r>
            <a:r>
              <a:rPr lang="en-US" sz="2400" b="1" i="0" u="none" strike="noStrike" cap="none">
                <a:solidFill>
                  <a:schemeClr val="dk1"/>
                </a:solidFill>
                <a:latin typeface="Lato"/>
                <a:ea typeface="Lato"/>
                <a:cs typeface="Lato"/>
                <a:sym typeface="Lato"/>
              </a:rPr>
              <a:t> </a:t>
            </a:r>
            <a:endParaRPr sz="2400" i="0" u="none" strike="noStrike" cap="none">
              <a:solidFill>
                <a:schemeClr val="dk1"/>
              </a:solidFill>
              <a:latin typeface="Lato"/>
              <a:ea typeface="Lato"/>
              <a:cs typeface="Lato"/>
              <a:sym typeface="Lato"/>
            </a:endParaRPr>
          </a:p>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Lato"/>
                <a:ea typeface="Lato"/>
                <a:cs typeface="Lato"/>
                <a:sym typeface="Lato"/>
              </a:rPr>
              <a:t>Latino Policy Forum</a:t>
            </a:r>
            <a:endParaRPr sz="2400" i="0" u="none" strike="noStrike" cap="none">
              <a:solidFill>
                <a:schemeClr val="dk1"/>
              </a:solidFill>
              <a:latin typeface="Lato"/>
              <a:ea typeface="Lato"/>
              <a:cs typeface="Lato"/>
              <a:sym typeface="Lato"/>
            </a:endParaRPr>
          </a:p>
        </p:txBody>
      </p:sp>
      <p:pic>
        <p:nvPicPr>
          <p:cNvPr id="96" name="Google Shape;96;p1" descr="A close up of a logo&#10;&#10;Description automatically generated"/>
          <p:cNvPicPr preferRelativeResize="0"/>
          <p:nvPr/>
        </p:nvPicPr>
        <p:blipFill rotWithShape="1">
          <a:blip r:embed="rId3">
            <a:alphaModFix/>
          </a:blip>
          <a:srcRect/>
          <a:stretch/>
        </p:blipFill>
        <p:spPr>
          <a:xfrm>
            <a:off x="181166" y="5588972"/>
            <a:ext cx="2530275" cy="1130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559393" y="557765"/>
            <a:ext cx="3505500" cy="162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700" b="1">
                <a:solidFill>
                  <a:schemeClr val="dk1"/>
                </a:solidFill>
                <a:latin typeface="Raleway"/>
                <a:ea typeface="Raleway"/>
                <a:cs typeface="Raleway"/>
                <a:sym typeface="Raleway"/>
              </a:rPr>
              <a:t>Immigrant Tenant Protection Act (ITPA)</a:t>
            </a:r>
            <a:endParaRPr>
              <a:latin typeface="Raleway"/>
              <a:ea typeface="Raleway"/>
              <a:cs typeface="Raleway"/>
              <a:sym typeface="Raleway"/>
            </a:endParaRPr>
          </a:p>
        </p:txBody>
      </p:sp>
      <p:sp>
        <p:nvSpPr>
          <p:cNvPr id="198" name="Google Shape;198;p17"/>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17"/>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p17"/>
          <p:cNvPicPr preferRelativeResize="0"/>
          <p:nvPr/>
        </p:nvPicPr>
        <p:blipFill rotWithShape="1">
          <a:blip r:embed="rId3">
            <a:alphaModFix/>
          </a:blip>
          <a:srcRect/>
          <a:stretch/>
        </p:blipFill>
        <p:spPr>
          <a:xfrm>
            <a:off x="5405862" y="1356209"/>
            <a:ext cx="6019331" cy="4142335"/>
          </a:xfrm>
          <a:prstGeom prst="rect">
            <a:avLst/>
          </a:prstGeom>
          <a:noFill/>
          <a:ln>
            <a:noFill/>
          </a:ln>
        </p:spPr>
      </p:pic>
      <p:pic>
        <p:nvPicPr>
          <p:cNvPr id="201" name="Google Shape;201;p17"/>
          <p:cNvPicPr preferRelativeResize="0"/>
          <p:nvPr/>
        </p:nvPicPr>
        <p:blipFill rotWithShape="1">
          <a:blip r:embed="rId4">
            <a:alphaModFix/>
          </a:blip>
          <a:srcRect/>
          <a:stretch/>
        </p:blipFill>
        <p:spPr>
          <a:xfrm>
            <a:off x="10708640" y="149174"/>
            <a:ext cx="1352296" cy="619578"/>
          </a:xfrm>
          <a:prstGeom prst="rect">
            <a:avLst/>
          </a:prstGeom>
          <a:noFill/>
          <a:ln>
            <a:noFill/>
          </a:ln>
        </p:spPr>
      </p:pic>
      <p:grpSp>
        <p:nvGrpSpPr>
          <p:cNvPr id="202" name="Google Shape;202;p17"/>
          <p:cNvGrpSpPr/>
          <p:nvPr/>
        </p:nvGrpSpPr>
        <p:grpSpPr>
          <a:xfrm>
            <a:off x="648925" y="2762150"/>
            <a:ext cx="3462382" cy="3649187"/>
            <a:chOff x="0" y="24633"/>
            <a:chExt cx="3505500" cy="3718727"/>
          </a:xfrm>
        </p:grpSpPr>
        <p:sp>
          <p:nvSpPr>
            <p:cNvPr id="203" name="Google Shape;203;p17"/>
            <p:cNvSpPr/>
            <p:nvPr/>
          </p:nvSpPr>
          <p:spPr>
            <a:xfrm>
              <a:off x="0" y="24633"/>
              <a:ext cx="3505500" cy="1990500"/>
            </a:xfrm>
            <a:prstGeom prst="roundRect">
              <a:avLst>
                <a:gd name="adj" fmla="val 16667"/>
              </a:avLst>
            </a:prstGeom>
            <a:solidFill>
              <a:srgbClr val="FFFFFF"/>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7"/>
            <p:cNvSpPr txBox="1"/>
            <p:nvPr/>
          </p:nvSpPr>
          <p:spPr>
            <a:xfrm>
              <a:off x="97167" y="121800"/>
              <a:ext cx="3311100" cy="17961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US" sz="2200" b="1" i="1">
                  <a:latin typeface="Lato"/>
                  <a:ea typeface="Lato"/>
                  <a:cs typeface="Lato"/>
                  <a:sym typeface="Lato"/>
                </a:rPr>
                <a:t>In effect since August 2019</a:t>
              </a:r>
              <a:endParaRPr sz="1200" b="1" i="1" u="none" strike="noStrike" cap="none">
                <a:solidFill>
                  <a:srgbClr val="000000"/>
                </a:solidFill>
                <a:latin typeface="Lato"/>
                <a:ea typeface="Lato"/>
                <a:cs typeface="Lato"/>
                <a:sym typeface="Lato"/>
              </a:endParaRPr>
            </a:p>
          </p:txBody>
        </p:sp>
        <p:sp>
          <p:nvSpPr>
            <p:cNvPr id="205" name="Google Shape;205;p17"/>
            <p:cNvSpPr/>
            <p:nvPr/>
          </p:nvSpPr>
          <p:spPr>
            <a:xfrm>
              <a:off x="0" y="2108660"/>
              <a:ext cx="3505500" cy="1634700"/>
            </a:xfrm>
            <a:prstGeom prst="roundRect">
              <a:avLst>
                <a:gd name="adj" fmla="val 16667"/>
              </a:avLst>
            </a:prstGeom>
            <a:solidFill>
              <a:srgbClr val="FFFFFF"/>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7"/>
            <p:cNvSpPr txBox="1"/>
            <p:nvPr/>
          </p:nvSpPr>
          <p:spPr>
            <a:xfrm>
              <a:off x="79803" y="2188463"/>
              <a:ext cx="3345900" cy="1475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FFFFFF"/>
                </a:buClr>
                <a:buSzPts val="2300"/>
                <a:buFont typeface="Calibri"/>
                <a:buNone/>
              </a:pPr>
              <a:r>
                <a:rPr lang="en-US" sz="2000">
                  <a:latin typeface="Lato"/>
                  <a:ea typeface="Lato"/>
                  <a:cs typeface="Lato"/>
                  <a:sym typeface="Lato"/>
                </a:rPr>
                <a:t>In Illinois, landlords cannot evict tenants because of their citizenship or immigration status</a:t>
              </a:r>
              <a:endParaRPr sz="2000" i="0" u="none" strike="noStrike" cap="none">
                <a:solidFill>
                  <a:srgbClr val="000000"/>
                </a:solidFill>
                <a:latin typeface="Lato"/>
                <a:ea typeface="Lato"/>
                <a:cs typeface="Lato"/>
                <a:sym typeface="La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100" b="1">
                <a:solidFill>
                  <a:schemeClr val="dk1"/>
                </a:solidFill>
                <a:latin typeface="Raleway"/>
                <a:ea typeface="Raleway"/>
                <a:cs typeface="Raleway"/>
                <a:sym typeface="Raleway"/>
              </a:rPr>
              <a:t>How does ITPA protect immigrant tenants?</a:t>
            </a:r>
            <a:endParaRPr>
              <a:latin typeface="Raleway"/>
              <a:ea typeface="Raleway"/>
              <a:cs typeface="Raleway"/>
              <a:sym typeface="Raleway"/>
            </a:endParaRPr>
          </a:p>
        </p:txBody>
      </p:sp>
      <p:sp>
        <p:nvSpPr>
          <p:cNvPr id="213" name="Google Shape;213;p18"/>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8"/>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18"/>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6" name="Google Shape;216;p18"/>
          <p:cNvGrpSpPr/>
          <p:nvPr/>
        </p:nvGrpSpPr>
        <p:grpSpPr>
          <a:xfrm>
            <a:off x="1062527" y="1863924"/>
            <a:ext cx="10548871" cy="4650261"/>
            <a:chOff x="5284" y="0"/>
            <a:chExt cx="10548871" cy="4650261"/>
          </a:xfrm>
        </p:grpSpPr>
        <p:sp>
          <p:nvSpPr>
            <p:cNvPr id="217" name="Google Shape;217;p18"/>
            <p:cNvSpPr/>
            <p:nvPr/>
          </p:nvSpPr>
          <p:spPr>
            <a:xfrm>
              <a:off x="791958" y="0"/>
              <a:ext cx="8975524" cy="4650261"/>
            </a:xfrm>
            <a:prstGeom prst="rightArrow">
              <a:avLst>
                <a:gd name="adj1" fmla="val 50000"/>
                <a:gd name="adj2" fmla="val 5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8"/>
            <p:cNvSpPr/>
            <p:nvPr/>
          </p:nvSpPr>
          <p:spPr>
            <a:xfrm>
              <a:off x="5284"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8"/>
            <p:cNvSpPr txBox="1"/>
            <p:nvPr/>
          </p:nvSpPr>
          <p:spPr>
            <a:xfrm>
              <a:off x="96087" y="1485881"/>
              <a:ext cx="2360290" cy="167849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700" i="0" u="none" strike="noStrike" cap="none">
                  <a:solidFill>
                    <a:schemeClr val="dk1"/>
                  </a:solidFill>
                  <a:latin typeface="Lato"/>
                  <a:ea typeface="Lato"/>
                  <a:cs typeface="Lato"/>
                  <a:sym typeface="Lato"/>
                </a:rPr>
                <a:t>Your landlord may not threaten to call ICE (immigration), increase your rent, evict you, or shut off utilities for exercising your rights. </a:t>
              </a:r>
              <a:endParaRPr sz="1700" i="0" u="none" strike="noStrike" cap="none">
                <a:solidFill>
                  <a:schemeClr val="dk1"/>
                </a:solidFill>
                <a:latin typeface="Lato"/>
                <a:ea typeface="Lato"/>
                <a:cs typeface="Lato"/>
                <a:sym typeface="Lato"/>
              </a:endParaRPr>
            </a:p>
          </p:txBody>
        </p:sp>
        <p:sp>
          <p:nvSpPr>
            <p:cNvPr id="220" name="Google Shape;220;p18"/>
            <p:cNvSpPr/>
            <p:nvPr/>
          </p:nvSpPr>
          <p:spPr>
            <a:xfrm>
              <a:off x="2674276"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8"/>
            <p:cNvSpPr txBox="1"/>
            <p:nvPr/>
          </p:nvSpPr>
          <p:spPr>
            <a:xfrm>
              <a:off x="2765079" y="1485881"/>
              <a:ext cx="2360290" cy="167849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700" i="0" u="none" strike="noStrike" cap="none">
                  <a:solidFill>
                    <a:srgbClr val="262626"/>
                  </a:solidFill>
                  <a:latin typeface="Lato"/>
                  <a:ea typeface="Lato"/>
                  <a:cs typeface="Lato"/>
                  <a:sym typeface="Lato"/>
                </a:rPr>
                <a:t>Protects people, of any immigration status, who are currently renting.   </a:t>
              </a:r>
              <a:endParaRPr sz="1700" i="0" u="none" strike="noStrike" cap="none">
                <a:solidFill>
                  <a:srgbClr val="262626"/>
                </a:solidFill>
                <a:latin typeface="Lato"/>
                <a:ea typeface="Lato"/>
                <a:cs typeface="Lato"/>
                <a:sym typeface="Lato"/>
              </a:endParaRPr>
            </a:p>
          </p:txBody>
        </p:sp>
        <p:sp>
          <p:nvSpPr>
            <p:cNvPr id="222" name="Google Shape;222;p18"/>
            <p:cNvSpPr/>
            <p:nvPr/>
          </p:nvSpPr>
          <p:spPr>
            <a:xfrm>
              <a:off x="5343267"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8"/>
            <p:cNvSpPr txBox="1"/>
            <p:nvPr/>
          </p:nvSpPr>
          <p:spPr>
            <a:xfrm>
              <a:off x="5434070" y="1485881"/>
              <a:ext cx="2360290" cy="167849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700" i="0" u="none" strike="noStrike" cap="none">
                  <a:solidFill>
                    <a:srgbClr val="000000"/>
                  </a:solidFill>
                  <a:latin typeface="Lato"/>
                  <a:ea typeface="Lato"/>
                  <a:cs typeface="Lato"/>
                  <a:sym typeface="Lato"/>
                </a:rPr>
                <a:t>Protects everyone living with the tenants, not just people named on the lease.</a:t>
              </a:r>
              <a:endParaRPr sz="1300" i="0" u="none" strike="noStrike" cap="none">
                <a:solidFill>
                  <a:srgbClr val="000000"/>
                </a:solidFill>
                <a:latin typeface="Lato"/>
                <a:ea typeface="Lato"/>
                <a:cs typeface="Lato"/>
                <a:sym typeface="Lato"/>
              </a:endParaRPr>
            </a:p>
          </p:txBody>
        </p:sp>
        <p:sp>
          <p:nvSpPr>
            <p:cNvPr id="224" name="Google Shape;224;p18"/>
            <p:cNvSpPr/>
            <p:nvPr/>
          </p:nvSpPr>
          <p:spPr>
            <a:xfrm>
              <a:off x="8012259"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8"/>
            <p:cNvSpPr txBox="1"/>
            <p:nvPr/>
          </p:nvSpPr>
          <p:spPr>
            <a:xfrm>
              <a:off x="8103062" y="1485881"/>
              <a:ext cx="2360290" cy="167849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700" i="0" u="none" strike="noStrike" cap="none">
                  <a:solidFill>
                    <a:srgbClr val="262626"/>
                  </a:solidFill>
                  <a:latin typeface="Lato"/>
                  <a:ea typeface="Lato"/>
                  <a:cs typeface="Lato"/>
                  <a:sym typeface="Lato"/>
                </a:rPr>
                <a:t>Protects tenants with verbal lease agreements, not just written agreements.</a:t>
              </a:r>
              <a:endParaRPr sz="1300" i="0" u="none" strike="noStrike" cap="none">
                <a:solidFill>
                  <a:srgbClr val="262626"/>
                </a:solidFill>
                <a:latin typeface="Lato"/>
                <a:ea typeface="Lato"/>
                <a:cs typeface="Lato"/>
                <a:sym typeface="Lato"/>
              </a:endParaRPr>
            </a:p>
          </p:txBody>
        </p:sp>
      </p:grpSp>
      <p:pic>
        <p:nvPicPr>
          <p:cNvPr id="226" name="Google Shape;226;p18"/>
          <p:cNvPicPr preferRelativeResize="0"/>
          <p:nvPr/>
        </p:nvPicPr>
        <p:blipFill rotWithShape="1">
          <a:blip r:embed="rId3">
            <a:alphaModFix/>
          </a:blip>
          <a:srcRect/>
          <a:stretch/>
        </p:blipFill>
        <p:spPr>
          <a:xfrm>
            <a:off x="10472147" y="5826413"/>
            <a:ext cx="1408891" cy="6455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9"/>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Raleway"/>
                <a:ea typeface="Raleway"/>
                <a:cs typeface="Raleway"/>
                <a:sym typeface="Raleway"/>
              </a:rPr>
              <a:t>ITPA Limitations</a:t>
            </a:r>
            <a:endParaRPr>
              <a:latin typeface="Raleway"/>
              <a:ea typeface="Raleway"/>
              <a:cs typeface="Raleway"/>
              <a:sym typeface="Raleway"/>
            </a:endParaRPr>
          </a:p>
        </p:txBody>
      </p:sp>
      <p:sp>
        <p:nvSpPr>
          <p:cNvPr id="233" name="Google Shape;233;p19"/>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9"/>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9"/>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6" name="Google Shape;236;p19"/>
          <p:cNvGrpSpPr/>
          <p:nvPr/>
        </p:nvGrpSpPr>
        <p:grpSpPr>
          <a:xfrm>
            <a:off x="1170093" y="2916190"/>
            <a:ext cx="10586671" cy="2706863"/>
            <a:chOff x="5173" y="1164049"/>
            <a:chExt cx="10586671" cy="2706863"/>
          </a:xfrm>
        </p:grpSpPr>
        <p:sp>
          <p:nvSpPr>
            <p:cNvPr id="237" name="Google Shape;237;p19"/>
            <p:cNvSpPr/>
            <p:nvPr/>
          </p:nvSpPr>
          <p:spPr>
            <a:xfrm>
              <a:off x="5173" y="1164049"/>
              <a:ext cx="2461944" cy="1696279"/>
            </a:xfrm>
            <a:prstGeom prst="roundRect">
              <a:avLst>
                <a:gd name="adj" fmla="val 16667"/>
              </a:avLst>
            </a:prstGeom>
            <a:blipFill rotWithShape="1">
              <a:blip r:embed="rId3">
                <a:alphaModFix/>
              </a:blip>
              <a:stretch>
                <a:fillRect t="-22992" b="-22992"/>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9"/>
            <p:cNvSpPr/>
            <p:nvPr/>
          </p:nvSpPr>
          <p:spPr>
            <a:xfrm>
              <a:off x="30236" y="2957531"/>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9"/>
            <p:cNvSpPr txBox="1"/>
            <p:nvPr/>
          </p:nvSpPr>
          <p:spPr>
            <a:xfrm>
              <a:off x="30236" y="2957531"/>
              <a:ext cx="2461944" cy="913381"/>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700" b="1" i="0" u="none" strike="noStrike" cap="none">
                  <a:solidFill>
                    <a:schemeClr val="dk1"/>
                  </a:solidFill>
                  <a:latin typeface="Lato"/>
                  <a:ea typeface="Lato"/>
                  <a:cs typeface="Lato"/>
                  <a:sym typeface="Lato"/>
                </a:rPr>
                <a:t>It does NOT cover people applying for new housing. </a:t>
              </a:r>
              <a:endParaRPr sz="1700" b="1" i="0" u="none" strike="noStrike" cap="none">
                <a:solidFill>
                  <a:schemeClr val="dk1"/>
                </a:solidFill>
                <a:latin typeface="Lato"/>
                <a:ea typeface="Lato"/>
                <a:cs typeface="Lato"/>
                <a:sym typeface="Lato"/>
              </a:endParaRPr>
            </a:p>
          </p:txBody>
        </p:sp>
        <p:sp>
          <p:nvSpPr>
            <p:cNvPr id="240" name="Google Shape;240;p19"/>
            <p:cNvSpPr/>
            <p:nvPr/>
          </p:nvSpPr>
          <p:spPr>
            <a:xfrm>
              <a:off x="2713415" y="1164049"/>
              <a:ext cx="2461944" cy="1696279"/>
            </a:xfrm>
            <a:prstGeom prst="roundRect">
              <a:avLst>
                <a:gd name="adj" fmla="val 16667"/>
              </a:avLst>
            </a:prstGeom>
            <a:blipFill rotWithShape="1">
              <a:blip r:embed="rId4">
                <a:alphaModFix/>
              </a:blip>
              <a:stretch>
                <a:fillRect t="-22992" b="-22992"/>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9"/>
            <p:cNvSpPr/>
            <p:nvPr/>
          </p:nvSpPr>
          <p:spPr>
            <a:xfrm>
              <a:off x="2710092" y="2957531"/>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9"/>
            <p:cNvSpPr txBox="1"/>
            <p:nvPr/>
          </p:nvSpPr>
          <p:spPr>
            <a:xfrm>
              <a:off x="2710092" y="2957531"/>
              <a:ext cx="2461944" cy="913381"/>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700" b="1" i="0" u="none" strike="noStrike" cap="none">
                  <a:solidFill>
                    <a:schemeClr val="dk1"/>
                  </a:solidFill>
                  <a:latin typeface="Lato"/>
                  <a:ea typeface="Lato"/>
                  <a:cs typeface="Lato"/>
                  <a:sym typeface="Lato"/>
                </a:rPr>
                <a:t>It does NOT cover federally funded housing that requires landlords to check status.</a:t>
              </a:r>
              <a:endParaRPr sz="1300" i="0" u="none" strike="noStrike" cap="none">
                <a:solidFill>
                  <a:srgbClr val="000000"/>
                </a:solidFill>
                <a:latin typeface="Lato"/>
                <a:ea typeface="Lato"/>
                <a:cs typeface="Lato"/>
                <a:sym typeface="Lato"/>
              </a:endParaRPr>
            </a:p>
          </p:txBody>
        </p:sp>
        <p:sp>
          <p:nvSpPr>
            <p:cNvPr id="243" name="Google Shape;243;p19"/>
            <p:cNvSpPr/>
            <p:nvPr/>
          </p:nvSpPr>
          <p:spPr>
            <a:xfrm>
              <a:off x="5421658" y="1164049"/>
              <a:ext cx="2461944" cy="1696279"/>
            </a:xfrm>
            <a:prstGeom prst="roundRect">
              <a:avLst>
                <a:gd name="adj" fmla="val 16667"/>
              </a:avLst>
            </a:prstGeom>
            <a:blipFill rotWithShape="1">
              <a:blip r:embed="rId5">
                <a:alphaModFix/>
              </a:blip>
              <a:stretch>
                <a:fillRect t="-22992" b="-22992"/>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9"/>
            <p:cNvSpPr/>
            <p:nvPr/>
          </p:nvSpPr>
          <p:spPr>
            <a:xfrm>
              <a:off x="5421658" y="2957531"/>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9"/>
            <p:cNvSpPr txBox="1"/>
            <p:nvPr/>
          </p:nvSpPr>
          <p:spPr>
            <a:xfrm>
              <a:off x="5421658" y="2957531"/>
              <a:ext cx="2461944" cy="913381"/>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700" b="1" i="0" u="none" strike="noStrike" cap="none">
                  <a:solidFill>
                    <a:schemeClr val="dk1"/>
                  </a:solidFill>
                  <a:latin typeface="Lato"/>
                  <a:ea typeface="Lato"/>
                  <a:cs typeface="Lato"/>
                  <a:sym typeface="Lato"/>
                </a:rPr>
                <a:t>Landlords may ask for information necessary for credit check before renting a unit.</a:t>
              </a:r>
              <a:endParaRPr sz="1300" i="0" u="none" strike="noStrike" cap="none">
                <a:solidFill>
                  <a:srgbClr val="000000"/>
                </a:solidFill>
                <a:latin typeface="Lato"/>
                <a:ea typeface="Lato"/>
                <a:cs typeface="Lato"/>
                <a:sym typeface="Lato"/>
              </a:endParaRPr>
            </a:p>
          </p:txBody>
        </p:sp>
        <p:sp>
          <p:nvSpPr>
            <p:cNvPr id="246" name="Google Shape;246;p19"/>
            <p:cNvSpPr/>
            <p:nvPr/>
          </p:nvSpPr>
          <p:spPr>
            <a:xfrm>
              <a:off x="8129900" y="1164049"/>
              <a:ext cx="2461944" cy="1696279"/>
            </a:xfrm>
            <a:prstGeom prst="roundRect">
              <a:avLst>
                <a:gd name="adj" fmla="val 16667"/>
              </a:avLst>
            </a:prstGeom>
            <a:blipFill rotWithShape="1">
              <a:blip r:embed="rId6">
                <a:alphaModFix/>
              </a:blip>
              <a:stretch>
                <a:fillRect t="-22992" b="-22992"/>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9"/>
            <p:cNvSpPr/>
            <p:nvPr/>
          </p:nvSpPr>
          <p:spPr>
            <a:xfrm>
              <a:off x="8129900" y="2860329"/>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9"/>
            <p:cNvSpPr txBox="1"/>
            <p:nvPr/>
          </p:nvSpPr>
          <p:spPr>
            <a:xfrm>
              <a:off x="8129900" y="2860329"/>
              <a:ext cx="2461944" cy="913381"/>
            </a:xfrm>
            <a:prstGeom prst="rect">
              <a:avLst/>
            </a:prstGeom>
            <a:noFill/>
            <a:ln>
              <a:noFill/>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1700" b="1" i="0" u="none" strike="noStrike" cap="none">
                  <a:solidFill>
                    <a:schemeClr val="dk1"/>
                  </a:solidFill>
                  <a:latin typeface="Lato"/>
                  <a:ea typeface="Lato"/>
                  <a:cs typeface="Lato"/>
                  <a:sym typeface="Lato"/>
                </a:rPr>
                <a:t>Tenants must continue paying rent until they move. </a:t>
              </a:r>
              <a:endParaRPr sz="1700" b="1" i="0" u="none" strike="noStrike" cap="none">
                <a:solidFill>
                  <a:schemeClr val="dk1"/>
                </a:solidFill>
                <a:latin typeface="Lato"/>
                <a:ea typeface="Lato"/>
                <a:cs typeface="Lato"/>
                <a:sym typeface="Lato"/>
              </a:endParaRPr>
            </a:p>
          </p:txBody>
        </p:sp>
      </p:grpSp>
      <p:pic>
        <p:nvPicPr>
          <p:cNvPr id="249" name="Google Shape;249;p19"/>
          <p:cNvPicPr preferRelativeResize="0"/>
          <p:nvPr/>
        </p:nvPicPr>
        <p:blipFill rotWithShape="1">
          <a:blip r:embed="rId7">
            <a:alphaModFix/>
          </a:blip>
          <a:srcRect/>
          <a:stretch/>
        </p:blipFill>
        <p:spPr>
          <a:xfrm>
            <a:off x="10736033" y="168099"/>
            <a:ext cx="1207554" cy="5532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20"/>
          <p:cNvSpPr txBox="1">
            <a:spLocks noGrp="1"/>
          </p:cNvSpPr>
          <p:nvPr>
            <p:ph type="title"/>
          </p:nvPr>
        </p:nvSpPr>
        <p:spPr>
          <a:xfrm>
            <a:off x="1664406" y="299498"/>
            <a:ext cx="9035899"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30"/>
              <a:buFont typeface="Calibri"/>
              <a:buNone/>
            </a:pPr>
            <a:r>
              <a:rPr lang="en-US" sz="2730" b="1">
                <a:latin typeface="Raleway"/>
                <a:ea typeface="Raleway"/>
                <a:cs typeface="Raleway"/>
                <a:sym typeface="Raleway"/>
              </a:rPr>
              <a:t>Scenario: My landlord told us that we have to move out in 2 weeks and threatened to call ICE even though our lease doesn't end until </a:t>
            </a:r>
            <a:r>
              <a:rPr lang="en-US" sz="2730" b="1">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December</a:t>
            </a:r>
            <a:r>
              <a:rPr lang="en-US" sz="2730" b="1">
                <a:latin typeface="Raleway"/>
                <a:ea typeface="Raleway"/>
                <a:cs typeface="Raleway"/>
                <a:sym typeface="Raleway"/>
              </a:rPr>
              <a:t>.</a:t>
            </a:r>
            <a:endParaRPr sz="3359">
              <a:latin typeface="Raleway"/>
              <a:ea typeface="Raleway"/>
              <a:cs typeface="Raleway"/>
              <a:sym typeface="Raleway"/>
            </a:endParaRPr>
          </a:p>
        </p:txBody>
      </p:sp>
      <p:sp>
        <p:nvSpPr>
          <p:cNvPr id="256" name="Google Shape;256;p2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2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p20" descr="A close up of a logo&#10;&#10;Description automatically generated"/>
          <p:cNvPicPr preferRelativeResize="0"/>
          <p:nvPr/>
        </p:nvPicPr>
        <p:blipFill rotWithShape="1">
          <a:blip r:embed="rId3">
            <a:alphaModFix/>
          </a:blip>
          <a:srcRect/>
          <a:stretch/>
        </p:blipFill>
        <p:spPr>
          <a:xfrm>
            <a:off x="10870978" y="10190"/>
            <a:ext cx="1320546" cy="589843"/>
          </a:xfrm>
          <a:prstGeom prst="rect">
            <a:avLst/>
          </a:prstGeom>
          <a:noFill/>
          <a:ln>
            <a:noFill/>
          </a:ln>
        </p:spPr>
      </p:pic>
      <p:sp>
        <p:nvSpPr>
          <p:cNvPr id="260" name="Google Shape;260;p20"/>
          <p:cNvSpPr txBox="1">
            <a:spLocks noGrp="1"/>
          </p:cNvSpPr>
          <p:nvPr>
            <p:ph type="body" idx="1"/>
          </p:nvPr>
        </p:nvSpPr>
        <p:spPr>
          <a:xfrm>
            <a:off x="1067850" y="1825625"/>
            <a:ext cx="10515600" cy="2415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a:latin typeface="Lato"/>
                <a:ea typeface="Lato"/>
                <a:cs typeface="Lato"/>
                <a:sym typeface="Lato"/>
              </a:rPr>
              <a:t>How does ITPA protect me?</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A) I can contact an attorney and file a civil lawsuit, claiming discrimination. </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p:txBody>
      </p:sp>
      <p:sp>
        <p:nvSpPr>
          <p:cNvPr id="261" name="Google Shape;261;p20"/>
          <p:cNvSpPr txBox="1">
            <a:spLocks noGrp="1"/>
          </p:cNvSpPr>
          <p:nvPr>
            <p:ph type="body" idx="1"/>
          </p:nvPr>
        </p:nvSpPr>
        <p:spPr>
          <a:xfrm>
            <a:off x="971650" y="2817275"/>
            <a:ext cx="10515600" cy="291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B) I can stop paying rent and terminate my lease. </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C) I can reduce my rent to reflect emotional damages.</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61"/>
                                        </p:tgtEl>
                                      </p:cBhvr>
                                    </p:animEffect>
                                    <p:set>
                                      <p:cBhvr>
                                        <p:cTn id="7" dur="1" fill="hold">
                                          <p:stCondLst>
                                            <p:cond delay="1000"/>
                                          </p:stCondLst>
                                        </p:cTn>
                                        <p:tgtEl>
                                          <p:spTgt spid="2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024de1e8f6_1_177"/>
          <p:cNvSpPr txBox="1">
            <a:spLocks noGrp="1"/>
          </p:cNvSpPr>
          <p:nvPr>
            <p:ph type="title"/>
          </p:nvPr>
        </p:nvSpPr>
        <p:spPr>
          <a:xfrm>
            <a:off x="1653363" y="365760"/>
            <a:ext cx="93672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latin typeface="Raleway"/>
                <a:ea typeface="Raleway"/>
                <a:cs typeface="Raleway"/>
                <a:sym typeface="Raleway"/>
              </a:rPr>
              <a:t>Disclosure of Immigration Status to the Police</a:t>
            </a:r>
            <a:endParaRPr sz="3600" b="1">
              <a:latin typeface="Raleway"/>
              <a:ea typeface="Raleway"/>
              <a:cs typeface="Raleway"/>
              <a:sym typeface="Raleway"/>
            </a:endParaRPr>
          </a:p>
        </p:txBody>
      </p:sp>
      <p:sp>
        <p:nvSpPr>
          <p:cNvPr id="268" name="Google Shape;268;g2024de1e8f6_1_177"/>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g2024de1e8f6_1_177"/>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 name="Google Shape;270;g2024de1e8f6_1_177"/>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71" name="Google Shape;271;g2024de1e8f6_1_177"/>
          <p:cNvGrpSpPr/>
          <p:nvPr/>
        </p:nvGrpSpPr>
        <p:grpSpPr>
          <a:xfrm>
            <a:off x="1193554" y="1767330"/>
            <a:ext cx="10286771" cy="4360070"/>
            <a:chOff x="1209" y="212850"/>
            <a:chExt cx="10286771" cy="4360070"/>
          </a:xfrm>
        </p:grpSpPr>
        <p:sp>
          <p:nvSpPr>
            <p:cNvPr id="272" name="Google Shape;272;g2024de1e8f6_1_177"/>
            <p:cNvSpPr/>
            <p:nvPr/>
          </p:nvSpPr>
          <p:spPr>
            <a:xfrm>
              <a:off x="1209" y="212850"/>
              <a:ext cx="4878300" cy="4323600"/>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2024de1e8f6_1_177"/>
            <p:cNvSpPr txBox="1"/>
            <p:nvPr/>
          </p:nvSpPr>
          <p:spPr>
            <a:xfrm>
              <a:off x="1209" y="212850"/>
              <a:ext cx="4878300" cy="43236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endParaRPr sz="1800" b="1">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100"/>
                <a:buFont typeface="Calibri"/>
                <a:buNone/>
              </a:pPr>
              <a:endParaRPr sz="1800" b="1">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100"/>
                <a:buFont typeface="Calibri"/>
                <a:buNone/>
              </a:pPr>
              <a:endParaRPr sz="1800" b="1">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100"/>
                <a:buFont typeface="Calibri"/>
                <a:buNone/>
              </a:pPr>
              <a:r>
                <a:rPr lang="en-US" sz="1800" b="1">
                  <a:solidFill>
                    <a:schemeClr val="dk1"/>
                  </a:solidFill>
                  <a:latin typeface="Lato"/>
                  <a:ea typeface="Lato"/>
                  <a:cs typeface="Lato"/>
                  <a:sym typeface="Lato"/>
                </a:rPr>
                <a:t>I</a:t>
              </a:r>
              <a:r>
                <a:rPr lang="en-US" sz="1800" b="1" i="0" u="none" strike="noStrike" cap="none">
                  <a:solidFill>
                    <a:schemeClr val="dk1"/>
                  </a:solidFill>
                  <a:latin typeface="Lato"/>
                  <a:ea typeface="Lato"/>
                  <a:cs typeface="Lato"/>
                  <a:sym typeface="Lato"/>
                </a:rPr>
                <a:t>n Chicago*:</a:t>
              </a: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dk1"/>
                </a:buClr>
                <a:buSzPts val="1100"/>
                <a:buFont typeface="Arial"/>
                <a:buNone/>
              </a:pPr>
              <a:r>
                <a:rPr lang="en-US" sz="1800">
                  <a:solidFill>
                    <a:schemeClr val="dk1"/>
                  </a:solidFill>
                  <a:latin typeface="Lato"/>
                  <a:ea typeface="Lato"/>
                  <a:cs typeface="Lato"/>
                  <a:sym typeface="Lato"/>
                </a:rPr>
                <a:t>Police and city officials are prohibited from stopping, detaining, holding or arresting a person based solely on their current or perceived immigration status.</a:t>
              </a: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dk1"/>
                </a:buClr>
                <a:buSzPts val="1100"/>
                <a:buFont typeface="Arial"/>
                <a:buNone/>
              </a:pPr>
              <a:r>
                <a:rPr lang="en-US" sz="1800">
                  <a:solidFill>
                    <a:schemeClr val="dk1"/>
                  </a:solidFill>
                  <a:latin typeface="Lato"/>
                  <a:ea typeface="Lato"/>
                  <a:cs typeface="Lato"/>
                  <a:sym typeface="Lato"/>
                </a:rPr>
                <a:t>Application, survey or interview forms used for benefits or opportunities with the city </a:t>
              </a:r>
              <a:r>
                <a:rPr lang="en-US" sz="1800" b="1">
                  <a:solidFill>
                    <a:schemeClr val="dk1"/>
                  </a:solidFill>
                  <a:latin typeface="Lato"/>
                  <a:ea typeface="Lato"/>
                  <a:cs typeface="Lato"/>
                  <a:sym typeface="Lato"/>
                </a:rPr>
                <a:t>MAY NOT</a:t>
              </a:r>
              <a:r>
                <a:rPr lang="en-US" sz="1800">
                  <a:solidFill>
                    <a:schemeClr val="dk1"/>
                  </a:solidFill>
                  <a:latin typeface="Lato"/>
                  <a:ea typeface="Lato"/>
                  <a:cs typeface="Lato"/>
                  <a:sym typeface="Lato"/>
                </a:rPr>
                <a:t> contain questions related to immigration status and that city agencies may not maintain or share any person's citizenship or immigration status information.</a:t>
              </a: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dk1"/>
                </a:buClr>
                <a:buSzPts val="1100"/>
                <a:buFont typeface="Arial"/>
                <a:buNone/>
              </a:pP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endParaRPr sz="1800">
                <a:solidFill>
                  <a:schemeClr val="dk1"/>
                </a:solidFill>
                <a:latin typeface="Lato"/>
                <a:ea typeface="Lato"/>
                <a:cs typeface="Lato"/>
                <a:sym typeface="Lato"/>
              </a:endParaRPr>
            </a:p>
          </p:txBody>
        </p:sp>
        <p:sp>
          <p:nvSpPr>
            <p:cNvPr id="274" name="Google Shape;274;g2024de1e8f6_1_177"/>
            <p:cNvSpPr/>
            <p:nvPr/>
          </p:nvSpPr>
          <p:spPr>
            <a:xfrm>
              <a:off x="5367380" y="249320"/>
              <a:ext cx="4920600" cy="4323600"/>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2024de1e8f6_1_177"/>
            <p:cNvSpPr txBox="1"/>
            <p:nvPr/>
          </p:nvSpPr>
          <p:spPr>
            <a:xfrm>
              <a:off x="5367380" y="249320"/>
              <a:ext cx="4920600" cy="43236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endParaRPr sz="1800" b="1">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100"/>
                <a:buFont typeface="Calibri"/>
                <a:buNone/>
              </a:pPr>
              <a:r>
                <a:rPr lang="en-US" sz="1800" b="1">
                  <a:solidFill>
                    <a:schemeClr val="dk1"/>
                  </a:solidFill>
                  <a:latin typeface="Lato"/>
                  <a:ea typeface="Lato"/>
                  <a:cs typeface="Lato"/>
                  <a:sym typeface="Lato"/>
                </a:rPr>
                <a:t>I</a:t>
              </a:r>
              <a:r>
                <a:rPr lang="en-US" sz="1800" b="1" i="0" u="none" strike="noStrike" cap="none">
                  <a:solidFill>
                    <a:schemeClr val="dk1"/>
                  </a:solidFill>
                  <a:latin typeface="Lato"/>
                  <a:ea typeface="Lato"/>
                  <a:cs typeface="Lato"/>
                  <a:sym typeface="Lato"/>
                </a:rPr>
                <a:t>n Illinois:</a:t>
              </a:r>
              <a:endParaRPr sz="1800" i="0" u="none" strike="noStrike" cap="none">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dk1"/>
                </a:buClr>
                <a:buSzPts val="1100"/>
                <a:buFont typeface="Arial"/>
                <a:buNone/>
              </a:pPr>
              <a:r>
                <a:rPr lang="en-US" sz="1800">
                  <a:solidFill>
                    <a:schemeClr val="dk1"/>
                  </a:solidFill>
                  <a:latin typeface="Lato"/>
                  <a:ea typeface="Lato"/>
                  <a:cs typeface="Lato"/>
                  <a:sym typeface="Lato"/>
                </a:rPr>
                <a:t>Provides that law enforcement officers or agencies may not inquire about or inquire into the citizenship, immigration status, or place of birth of any individual in the officer's or agency's custody who has been detained. </a:t>
              </a: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dk1"/>
                </a:buClr>
                <a:buSzPts val="1100"/>
                <a:buFont typeface="Arial"/>
                <a:buNone/>
              </a:pPr>
              <a:r>
                <a:rPr lang="en-US" sz="1800">
                  <a:solidFill>
                    <a:schemeClr val="dk1"/>
                  </a:solidFill>
                  <a:latin typeface="Lato"/>
                  <a:ea typeface="Lato"/>
                  <a:cs typeface="Lato"/>
                  <a:sym typeface="Lato"/>
                </a:rPr>
                <a:t>Police are prohibited from collaborating with ICE in the civil enforcement of immigration laws. </a:t>
              </a: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dk1"/>
                </a:buClr>
                <a:buSzPts val="1100"/>
                <a:buFont typeface="Arial"/>
                <a:buNone/>
              </a:pPr>
              <a:r>
                <a:rPr lang="en-US" sz="1800">
                  <a:solidFill>
                    <a:schemeClr val="dk1"/>
                  </a:solidFill>
                  <a:latin typeface="Lato"/>
                  <a:ea typeface="Lato"/>
                  <a:cs typeface="Lato"/>
                  <a:sym typeface="Lato"/>
                </a:rPr>
                <a:t>Law enforcement is restricted from sharing information with ICE.</a:t>
              </a:r>
              <a:endParaRPr sz="180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endParaRPr sz="1800">
                <a:solidFill>
                  <a:schemeClr val="dk1"/>
                </a:solidFill>
                <a:latin typeface="Lato"/>
                <a:ea typeface="Lato"/>
                <a:cs typeface="Lato"/>
                <a:sym typeface="Lato"/>
              </a:endParaRPr>
            </a:p>
          </p:txBody>
        </p:sp>
      </p:grpSp>
      <p:pic>
        <p:nvPicPr>
          <p:cNvPr id="276" name="Google Shape;276;g2024de1e8f6_1_177" descr="A close up of a logo&#10;&#10;Description automatically generated"/>
          <p:cNvPicPr preferRelativeResize="0"/>
          <p:nvPr/>
        </p:nvPicPr>
        <p:blipFill rotWithShape="1">
          <a:blip r:embed="rId3">
            <a:alphaModFix/>
          </a:blip>
          <a:srcRect/>
          <a:stretch/>
        </p:blipFill>
        <p:spPr>
          <a:xfrm>
            <a:off x="10693527" y="160790"/>
            <a:ext cx="1320544" cy="589842"/>
          </a:xfrm>
          <a:prstGeom prst="rect">
            <a:avLst/>
          </a:prstGeom>
          <a:noFill/>
          <a:ln>
            <a:noFill/>
          </a:ln>
        </p:spPr>
      </p:pic>
      <p:sp>
        <p:nvSpPr>
          <p:cNvPr id="277" name="Google Shape;277;g2024de1e8f6_1_177"/>
          <p:cNvSpPr/>
          <p:nvPr/>
        </p:nvSpPr>
        <p:spPr>
          <a:xfrm>
            <a:off x="1764100" y="6155794"/>
            <a:ext cx="8929500" cy="6729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latin typeface="Lato"/>
                <a:ea typeface="Lato"/>
                <a:cs typeface="Lato"/>
                <a:sym typeface="Lato"/>
              </a:rPr>
              <a:t>*Under the city's Welcoming City Ordinance. Other cities with similar protections include Evanston, Oak Park, Calumet City and Urbana.</a:t>
            </a:r>
            <a:endParaRPr sz="1400" i="0" u="none" strike="noStrike" cap="none">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Raleway"/>
                <a:ea typeface="Raleway"/>
                <a:cs typeface="Raleway"/>
                <a:sym typeface="Raleway"/>
              </a:rPr>
              <a:t>Tips for Interacting with Police</a:t>
            </a:r>
            <a:endParaRPr>
              <a:latin typeface="Raleway"/>
              <a:ea typeface="Raleway"/>
              <a:cs typeface="Raleway"/>
              <a:sym typeface="Raleway"/>
            </a:endParaRPr>
          </a:p>
        </p:txBody>
      </p:sp>
      <p:sp>
        <p:nvSpPr>
          <p:cNvPr id="284" name="Google Shape;284;p1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16"/>
          <p:cNvSpPr/>
          <p:nvPr/>
        </p:nvSpPr>
        <p:spPr>
          <a:xfrm>
            <a:off x="1" y="1645152"/>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87" name="Google Shape;287;p16"/>
          <p:cNvGrpSpPr/>
          <p:nvPr/>
        </p:nvGrpSpPr>
        <p:grpSpPr>
          <a:xfrm>
            <a:off x="807365" y="1761601"/>
            <a:ext cx="11099186" cy="4933474"/>
            <a:chOff x="5699" y="2151"/>
            <a:chExt cx="11099186" cy="4933474"/>
          </a:xfrm>
        </p:grpSpPr>
        <p:sp>
          <p:nvSpPr>
            <p:cNvPr id="288" name="Google Shape;288;p16"/>
            <p:cNvSpPr/>
            <p:nvPr/>
          </p:nvSpPr>
          <p:spPr>
            <a:xfrm>
              <a:off x="5699" y="871068"/>
              <a:ext cx="3177845" cy="3195623"/>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6"/>
            <p:cNvSpPr txBox="1"/>
            <p:nvPr/>
          </p:nvSpPr>
          <p:spPr>
            <a:xfrm>
              <a:off x="471084" y="1339056"/>
              <a:ext cx="2247075" cy="22596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en-US" sz="2400" i="0" u="none" strike="noStrike" cap="none">
                  <a:solidFill>
                    <a:schemeClr val="dk1"/>
                  </a:solidFill>
                  <a:latin typeface="Lato"/>
                  <a:ea typeface="Lato"/>
                  <a:cs typeface="Lato"/>
                  <a:sym typeface="Lato"/>
                </a:rPr>
                <a:t>If an undocumented tenant must call the police, ACLU recommends:</a:t>
              </a:r>
              <a:endParaRPr sz="1200" i="0" u="none" strike="noStrike" cap="none">
                <a:solidFill>
                  <a:srgbClr val="000000"/>
                </a:solidFill>
                <a:latin typeface="Lato"/>
                <a:ea typeface="Lato"/>
                <a:cs typeface="Lato"/>
                <a:sym typeface="Lato"/>
              </a:endParaRPr>
            </a:p>
          </p:txBody>
        </p:sp>
        <p:sp>
          <p:nvSpPr>
            <p:cNvPr id="290" name="Google Shape;290;p16"/>
            <p:cNvSpPr/>
            <p:nvPr/>
          </p:nvSpPr>
          <p:spPr>
            <a:xfrm rot="-2915556">
              <a:off x="2994302" y="1457885"/>
              <a:ext cx="2161572"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291" name="Google Shape;291;p16"/>
            <p:cNvCxnSpPr/>
            <p:nvPr/>
          </p:nvCxnSpPr>
          <p:spPr>
            <a:xfrm>
              <a:off x="4789930" y="647267"/>
              <a:ext cx="780377" cy="0"/>
            </a:xfrm>
            <a:prstGeom prst="straightConnector1">
              <a:avLst/>
            </a:prstGeom>
            <a:noFill/>
            <a:ln w="12700" cap="flat" cmpd="sng">
              <a:solidFill>
                <a:srgbClr val="CA9700"/>
              </a:solidFill>
              <a:prstDash val="solid"/>
              <a:miter lim="800000"/>
              <a:headEnd type="none" w="sm" len="sm"/>
              <a:tailEnd type="none" w="sm" len="sm"/>
            </a:ln>
          </p:spPr>
        </p:cxnSp>
        <p:sp>
          <p:nvSpPr>
            <p:cNvPr id="292" name="Google Shape;292;p16"/>
            <p:cNvSpPr/>
            <p:nvPr/>
          </p:nvSpPr>
          <p:spPr>
            <a:xfrm>
              <a:off x="5570307" y="2151"/>
              <a:ext cx="5533585" cy="12902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6"/>
            <p:cNvSpPr txBox="1"/>
            <p:nvPr/>
          </p:nvSpPr>
          <p:spPr>
            <a:xfrm>
              <a:off x="5570307" y="2151"/>
              <a:ext cx="5533585" cy="129023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900" i="0" u="none" strike="noStrike" cap="none">
                  <a:solidFill>
                    <a:schemeClr val="dk1"/>
                  </a:solidFill>
                  <a:latin typeface="Lato"/>
                  <a:ea typeface="Lato"/>
                  <a:cs typeface="Lato"/>
                  <a:sym typeface="Lato"/>
                </a:rPr>
                <a:t>Stay calm. Don’t run, argue, resist, or obstruct the officer, even if you believe your rights are being violated. Keep your hands where police can see them.</a:t>
              </a:r>
              <a:endParaRPr sz="1300" i="0" u="none" strike="noStrike" cap="none">
                <a:solidFill>
                  <a:srgbClr val="000000"/>
                </a:solidFill>
                <a:latin typeface="Lato"/>
                <a:ea typeface="Lato"/>
                <a:cs typeface="Lato"/>
                <a:sym typeface="Lato"/>
              </a:endParaRPr>
            </a:p>
          </p:txBody>
        </p:sp>
        <p:sp>
          <p:nvSpPr>
            <p:cNvPr id="294" name="Google Shape;294;p16"/>
            <p:cNvSpPr/>
            <p:nvPr/>
          </p:nvSpPr>
          <p:spPr>
            <a:xfrm rot="-1285073">
              <a:off x="3307143" y="2119382"/>
              <a:ext cx="1534789"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295" name="Google Shape;295;p16"/>
            <p:cNvCxnSpPr/>
            <p:nvPr/>
          </p:nvCxnSpPr>
          <p:spPr>
            <a:xfrm>
              <a:off x="4788937" y="1839155"/>
              <a:ext cx="780622" cy="0"/>
            </a:xfrm>
            <a:prstGeom prst="straightConnector1">
              <a:avLst/>
            </a:prstGeom>
            <a:noFill/>
            <a:ln w="12700" cap="flat" cmpd="sng">
              <a:solidFill>
                <a:srgbClr val="CA9700"/>
              </a:solidFill>
              <a:prstDash val="solid"/>
              <a:miter lim="800000"/>
              <a:headEnd type="none" w="sm" len="sm"/>
              <a:tailEnd type="none" w="sm" len="sm"/>
            </a:ln>
          </p:spPr>
        </p:cxnSp>
        <p:sp>
          <p:nvSpPr>
            <p:cNvPr id="296" name="Google Shape;296;p16"/>
            <p:cNvSpPr/>
            <p:nvPr/>
          </p:nvSpPr>
          <p:spPr>
            <a:xfrm>
              <a:off x="5569560" y="1292384"/>
              <a:ext cx="5535325" cy="10935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6"/>
            <p:cNvSpPr txBox="1"/>
            <p:nvPr/>
          </p:nvSpPr>
          <p:spPr>
            <a:xfrm>
              <a:off x="5569560" y="1292384"/>
              <a:ext cx="5535325" cy="109354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i="0" u="none" strike="noStrike" cap="none">
                  <a:solidFill>
                    <a:schemeClr val="dk1"/>
                  </a:solidFill>
                  <a:latin typeface="Lato"/>
                  <a:ea typeface="Lato"/>
                  <a:cs typeface="Lato"/>
                  <a:sym typeface="Lato"/>
                </a:rPr>
                <a:t>You do not have to consent to a search of yourself or your belongings. </a:t>
              </a:r>
              <a:endParaRPr sz="2000" i="0" u="none" strike="noStrike" cap="none">
                <a:solidFill>
                  <a:schemeClr val="dk1"/>
                </a:solidFill>
                <a:latin typeface="Lato"/>
                <a:ea typeface="Lato"/>
                <a:cs typeface="Lato"/>
                <a:sym typeface="Lato"/>
              </a:endParaRPr>
            </a:p>
          </p:txBody>
        </p:sp>
        <p:sp>
          <p:nvSpPr>
            <p:cNvPr id="298" name="Google Shape;298;p16"/>
            <p:cNvSpPr/>
            <p:nvPr/>
          </p:nvSpPr>
          <p:spPr>
            <a:xfrm rot="1145367">
              <a:off x="3326550" y="2795464"/>
              <a:ext cx="1601350"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299" name="Google Shape;299;p16"/>
            <p:cNvCxnSpPr/>
            <p:nvPr/>
          </p:nvCxnSpPr>
          <p:spPr>
            <a:xfrm>
              <a:off x="4883871" y="3057320"/>
              <a:ext cx="757155" cy="0"/>
            </a:xfrm>
            <a:prstGeom prst="straightConnector1">
              <a:avLst/>
            </a:prstGeom>
            <a:noFill/>
            <a:ln w="12700" cap="flat" cmpd="sng">
              <a:solidFill>
                <a:srgbClr val="CA9700"/>
              </a:solidFill>
              <a:prstDash val="solid"/>
              <a:miter lim="800000"/>
              <a:headEnd type="none" w="sm" len="sm"/>
              <a:tailEnd type="none" w="sm" len="sm"/>
            </a:ln>
          </p:spPr>
        </p:cxnSp>
        <p:sp>
          <p:nvSpPr>
            <p:cNvPr id="300" name="Google Shape;300;p16"/>
            <p:cNvSpPr/>
            <p:nvPr/>
          </p:nvSpPr>
          <p:spPr>
            <a:xfrm>
              <a:off x="5641027" y="2385926"/>
              <a:ext cx="5368924" cy="13427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6"/>
            <p:cNvSpPr txBox="1"/>
            <p:nvPr/>
          </p:nvSpPr>
          <p:spPr>
            <a:xfrm>
              <a:off x="5641027" y="2385926"/>
              <a:ext cx="5368924" cy="1342788"/>
            </a:xfrm>
            <a:prstGeom prst="rect">
              <a:avLst/>
            </a:prstGeom>
            <a:noFill/>
            <a:ln>
              <a:noFill/>
            </a:ln>
          </p:spPr>
          <p:txBody>
            <a:bodyPr spcFirstLastPara="1" wrap="square" lIns="128000" tIns="128000" rIns="128000" bIns="1280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700" i="0" u="none" strike="noStrike" cap="none">
                  <a:solidFill>
                    <a:schemeClr val="dk1"/>
                  </a:solidFill>
                  <a:latin typeface="Lato"/>
                  <a:ea typeface="Lato"/>
                  <a:cs typeface="Lato"/>
                  <a:sym typeface="Lato"/>
                </a:rPr>
                <a:t>You do not have to answer questions about where you were born, whether you are a U.S. citizen, or how you entered the country. Anything you tell an officer can later be used against you in immigration court. </a:t>
              </a:r>
              <a:endParaRPr sz="1700" i="0" u="none" strike="noStrike" cap="none">
                <a:solidFill>
                  <a:schemeClr val="dk1"/>
                </a:solidFill>
                <a:latin typeface="Lato"/>
                <a:ea typeface="Lato"/>
                <a:cs typeface="Lato"/>
                <a:sym typeface="Lato"/>
              </a:endParaRPr>
            </a:p>
          </p:txBody>
        </p:sp>
        <p:sp>
          <p:nvSpPr>
            <p:cNvPr id="302" name="Google Shape;302;p16"/>
            <p:cNvSpPr/>
            <p:nvPr/>
          </p:nvSpPr>
          <p:spPr>
            <a:xfrm rot="2661786">
              <a:off x="3055051" y="3503001"/>
              <a:ext cx="2371729"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303" name="Google Shape;303;p16"/>
            <p:cNvCxnSpPr>
              <a:endCxn id="304" idx="1"/>
            </p:cNvCxnSpPr>
            <p:nvPr/>
          </p:nvCxnSpPr>
          <p:spPr>
            <a:xfrm>
              <a:off x="5088734" y="4332175"/>
              <a:ext cx="552300" cy="0"/>
            </a:xfrm>
            <a:prstGeom prst="straightConnector1">
              <a:avLst/>
            </a:prstGeom>
            <a:noFill/>
            <a:ln w="12700" cap="flat" cmpd="sng">
              <a:solidFill>
                <a:srgbClr val="CA9700"/>
              </a:solidFill>
              <a:prstDash val="solid"/>
              <a:miter lim="800000"/>
              <a:headEnd type="none" w="sm" len="sm"/>
              <a:tailEnd type="none" w="sm" len="sm"/>
            </a:ln>
          </p:spPr>
        </p:cxnSp>
        <p:sp>
          <p:nvSpPr>
            <p:cNvPr id="305" name="Google Shape;305;p16"/>
            <p:cNvSpPr/>
            <p:nvPr/>
          </p:nvSpPr>
          <p:spPr>
            <a:xfrm>
              <a:off x="5795237" y="3728714"/>
              <a:ext cx="5009866" cy="12068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6"/>
            <p:cNvSpPr txBox="1"/>
            <p:nvPr/>
          </p:nvSpPr>
          <p:spPr>
            <a:xfrm>
              <a:off x="5641034" y="3728725"/>
              <a:ext cx="5164200" cy="1206900"/>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900" i="0" u="none" strike="noStrike" cap="none">
                  <a:solidFill>
                    <a:schemeClr val="dk1"/>
                  </a:solidFill>
                  <a:latin typeface="Lato"/>
                  <a:ea typeface="Lato"/>
                  <a:cs typeface="Lato"/>
                  <a:sym typeface="Lato"/>
                </a:rPr>
                <a:t>Don’t lie or produce any false documents. Don’t sign anything without speaking with a lawyer first. </a:t>
              </a:r>
              <a:endParaRPr sz="1900" i="0" u="none" strike="noStrike" cap="none">
                <a:solidFill>
                  <a:schemeClr val="dk1"/>
                </a:solidFill>
                <a:latin typeface="Lato"/>
                <a:ea typeface="Lato"/>
                <a:cs typeface="Lato"/>
                <a:sym typeface="Lato"/>
              </a:endParaRPr>
            </a:p>
          </p:txBody>
        </p:sp>
      </p:grpSp>
      <p:pic>
        <p:nvPicPr>
          <p:cNvPr id="306" name="Google Shape;306;p16"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024de1e8f6_1_270"/>
          <p:cNvSpPr txBox="1">
            <a:spLocks noGrp="1"/>
          </p:cNvSpPr>
          <p:nvPr>
            <p:ph type="title"/>
          </p:nvPr>
        </p:nvSpPr>
        <p:spPr>
          <a:xfrm>
            <a:off x="1653363" y="365760"/>
            <a:ext cx="93672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Raleway"/>
                <a:ea typeface="Raleway"/>
                <a:cs typeface="Raleway"/>
                <a:sym typeface="Raleway"/>
              </a:rPr>
              <a:t>What To Do if Detained</a:t>
            </a:r>
            <a:endParaRPr>
              <a:latin typeface="Raleway"/>
              <a:ea typeface="Raleway"/>
              <a:cs typeface="Raleway"/>
              <a:sym typeface="Raleway"/>
            </a:endParaRPr>
          </a:p>
        </p:txBody>
      </p:sp>
      <p:sp>
        <p:nvSpPr>
          <p:cNvPr id="313" name="Google Shape;313;g2024de1e8f6_1_27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4" name="Google Shape;314;g2024de1e8f6_1_27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5" name="Google Shape;315;g2024de1e8f6_1_27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16" name="Google Shape;316;g2024de1e8f6_1_270"/>
          <p:cNvGrpSpPr/>
          <p:nvPr/>
        </p:nvGrpSpPr>
        <p:grpSpPr>
          <a:xfrm>
            <a:off x="807365" y="1759450"/>
            <a:ext cx="11104800" cy="4935614"/>
            <a:chOff x="5699" y="0"/>
            <a:chExt cx="11104800" cy="4935614"/>
          </a:xfrm>
        </p:grpSpPr>
        <p:sp>
          <p:nvSpPr>
            <p:cNvPr id="317" name="Google Shape;317;g2024de1e8f6_1_270"/>
            <p:cNvSpPr/>
            <p:nvPr/>
          </p:nvSpPr>
          <p:spPr>
            <a:xfrm>
              <a:off x="5699" y="871068"/>
              <a:ext cx="3177900" cy="31956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2024de1e8f6_1_270"/>
            <p:cNvSpPr txBox="1"/>
            <p:nvPr/>
          </p:nvSpPr>
          <p:spPr>
            <a:xfrm>
              <a:off x="471084" y="1339056"/>
              <a:ext cx="2247000" cy="2259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en-US" sz="2200">
                  <a:solidFill>
                    <a:schemeClr val="dk1"/>
                  </a:solidFill>
                  <a:latin typeface="Lato"/>
                  <a:ea typeface="Lato"/>
                  <a:cs typeface="Lato"/>
                  <a:sym typeface="Lato"/>
                </a:rPr>
                <a:t>If an undocumented tenant is detained by the police or ICE, ACLU recommends</a:t>
              </a:r>
              <a:r>
                <a:rPr lang="en-US" sz="2200" i="0" u="none" strike="noStrike" cap="none">
                  <a:solidFill>
                    <a:schemeClr val="dk1"/>
                  </a:solidFill>
                  <a:latin typeface="Lato"/>
                  <a:ea typeface="Lato"/>
                  <a:cs typeface="Lato"/>
                  <a:sym typeface="Lato"/>
                </a:rPr>
                <a:t>:</a:t>
              </a:r>
              <a:endParaRPr sz="1000" i="0" u="none" strike="noStrike" cap="none">
                <a:solidFill>
                  <a:srgbClr val="000000"/>
                </a:solidFill>
                <a:latin typeface="Lato"/>
                <a:ea typeface="Lato"/>
                <a:cs typeface="Lato"/>
                <a:sym typeface="Lato"/>
              </a:endParaRPr>
            </a:p>
          </p:txBody>
        </p:sp>
        <p:sp>
          <p:nvSpPr>
            <p:cNvPr id="319" name="Google Shape;319;g2024de1e8f6_1_270"/>
            <p:cNvSpPr/>
            <p:nvPr/>
          </p:nvSpPr>
          <p:spPr>
            <a:xfrm rot="-2910486">
              <a:off x="2995359" y="1456766"/>
              <a:ext cx="2166746"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320" name="Google Shape;320;g2024de1e8f6_1_270"/>
            <p:cNvCxnSpPr/>
            <p:nvPr/>
          </p:nvCxnSpPr>
          <p:spPr>
            <a:xfrm>
              <a:off x="4796622" y="645116"/>
              <a:ext cx="780300" cy="0"/>
            </a:xfrm>
            <a:prstGeom prst="straightConnector1">
              <a:avLst/>
            </a:prstGeom>
            <a:noFill/>
            <a:ln w="12700" cap="flat" cmpd="sng">
              <a:solidFill>
                <a:srgbClr val="CA9700"/>
              </a:solidFill>
              <a:prstDash val="solid"/>
              <a:miter lim="800000"/>
              <a:headEnd type="none" w="sm" len="sm"/>
              <a:tailEnd type="none" w="sm" len="sm"/>
            </a:ln>
          </p:spPr>
        </p:cxnSp>
        <p:sp>
          <p:nvSpPr>
            <p:cNvPr id="321" name="Google Shape;321;g2024de1e8f6_1_270"/>
            <p:cNvSpPr/>
            <p:nvPr/>
          </p:nvSpPr>
          <p:spPr>
            <a:xfrm>
              <a:off x="5576999" y="0"/>
              <a:ext cx="5533500" cy="129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2024de1e8f6_1_270"/>
            <p:cNvSpPr txBox="1"/>
            <p:nvPr/>
          </p:nvSpPr>
          <p:spPr>
            <a:xfrm>
              <a:off x="5576999" y="0"/>
              <a:ext cx="5533500" cy="1290300"/>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a:solidFill>
                    <a:schemeClr val="dk1"/>
                  </a:solidFill>
                  <a:latin typeface="Lato"/>
                  <a:ea typeface="Lato"/>
                  <a:cs typeface="Lato"/>
                  <a:sym typeface="Lato"/>
                </a:rPr>
                <a:t>If you are arrested by the police, you have the right to have an attorney appointed by the government. You should ask for your attorney immediately. </a:t>
              </a:r>
              <a:endParaRPr sz="1800" i="0" u="none" strike="noStrike" cap="none">
                <a:solidFill>
                  <a:schemeClr val="dk1"/>
                </a:solidFill>
                <a:latin typeface="Lato"/>
                <a:ea typeface="Lato"/>
                <a:cs typeface="Lato"/>
                <a:sym typeface="Lato"/>
              </a:endParaRPr>
            </a:p>
          </p:txBody>
        </p:sp>
        <p:sp>
          <p:nvSpPr>
            <p:cNvPr id="323" name="Google Shape;323;g2024de1e8f6_1_270"/>
            <p:cNvSpPr/>
            <p:nvPr/>
          </p:nvSpPr>
          <p:spPr>
            <a:xfrm rot="-1284876">
              <a:off x="3307156" y="2119409"/>
              <a:ext cx="1534863"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324" name="Google Shape;324;g2024de1e8f6_1_270"/>
            <p:cNvCxnSpPr/>
            <p:nvPr/>
          </p:nvCxnSpPr>
          <p:spPr>
            <a:xfrm>
              <a:off x="4788937" y="1839155"/>
              <a:ext cx="780600" cy="0"/>
            </a:xfrm>
            <a:prstGeom prst="straightConnector1">
              <a:avLst/>
            </a:prstGeom>
            <a:noFill/>
            <a:ln w="12700" cap="flat" cmpd="sng">
              <a:solidFill>
                <a:srgbClr val="CA9700"/>
              </a:solidFill>
              <a:prstDash val="solid"/>
              <a:miter lim="800000"/>
              <a:headEnd type="none" w="sm" len="sm"/>
              <a:tailEnd type="none" w="sm" len="sm"/>
            </a:ln>
          </p:spPr>
        </p:cxnSp>
        <p:sp>
          <p:nvSpPr>
            <p:cNvPr id="325" name="Google Shape;325;g2024de1e8f6_1_270"/>
            <p:cNvSpPr/>
            <p:nvPr/>
          </p:nvSpPr>
          <p:spPr>
            <a:xfrm>
              <a:off x="5569560" y="1292384"/>
              <a:ext cx="5535300" cy="109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g2024de1e8f6_1_270"/>
            <p:cNvSpPr txBox="1"/>
            <p:nvPr/>
          </p:nvSpPr>
          <p:spPr>
            <a:xfrm>
              <a:off x="5569560" y="1292384"/>
              <a:ext cx="5535300" cy="1093500"/>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a:solidFill>
                    <a:schemeClr val="dk1"/>
                  </a:solidFill>
                  <a:latin typeface="Lato"/>
                  <a:ea typeface="Lato"/>
                  <a:cs typeface="Lato"/>
                  <a:sym typeface="Lato"/>
                </a:rPr>
                <a:t>If you are detained by ICE or Border Patrol, you have the right to hire an attorney, but the government does not have to provide one. Ask for a list of free or low-cost alternatives. </a:t>
              </a:r>
              <a:r>
                <a:rPr lang="en-US" sz="1800" i="0" u="none" strike="noStrike" cap="none">
                  <a:solidFill>
                    <a:schemeClr val="dk1"/>
                  </a:solidFill>
                  <a:latin typeface="Lato"/>
                  <a:ea typeface="Lato"/>
                  <a:cs typeface="Lato"/>
                  <a:sym typeface="Lato"/>
                </a:rPr>
                <a:t> </a:t>
              </a:r>
              <a:endParaRPr sz="1800" i="0" u="none" strike="noStrike" cap="none">
                <a:solidFill>
                  <a:schemeClr val="dk1"/>
                </a:solidFill>
                <a:latin typeface="Lato"/>
                <a:ea typeface="Lato"/>
                <a:cs typeface="Lato"/>
                <a:sym typeface="Lato"/>
              </a:endParaRPr>
            </a:p>
          </p:txBody>
        </p:sp>
        <p:sp>
          <p:nvSpPr>
            <p:cNvPr id="327" name="Google Shape;327;g2024de1e8f6_1_270"/>
            <p:cNvSpPr/>
            <p:nvPr/>
          </p:nvSpPr>
          <p:spPr>
            <a:xfrm rot="1363667">
              <a:off x="3307891" y="2867347"/>
              <a:ext cx="1653926"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328" name="Google Shape;328;g2024de1e8f6_1_270"/>
            <p:cNvCxnSpPr/>
            <p:nvPr/>
          </p:nvCxnSpPr>
          <p:spPr>
            <a:xfrm>
              <a:off x="4897722" y="3186761"/>
              <a:ext cx="757200" cy="0"/>
            </a:xfrm>
            <a:prstGeom prst="straightConnector1">
              <a:avLst/>
            </a:prstGeom>
            <a:noFill/>
            <a:ln w="12700" cap="flat" cmpd="sng">
              <a:solidFill>
                <a:srgbClr val="CA9700"/>
              </a:solidFill>
              <a:prstDash val="solid"/>
              <a:miter lim="800000"/>
              <a:headEnd type="none" w="sm" len="sm"/>
              <a:tailEnd type="none" w="sm" len="sm"/>
            </a:ln>
          </p:spPr>
        </p:cxnSp>
        <p:sp>
          <p:nvSpPr>
            <p:cNvPr id="329" name="Google Shape;329;g2024de1e8f6_1_270"/>
            <p:cNvSpPr/>
            <p:nvPr/>
          </p:nvSpPr>
          <p:spPr>
            <a:xfrm>
              <a:off x="5654878" y="2515367"/>
              <a:ext cx="5368800" cy="13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2024de1e8f6_1_270"/>
            <p:cNvSpPr txBox="1"/>
            <p:nvPr/>
          </p:nvSpPr>
          <p:spPr>
            <a:xfrm>
              <a:off x="5654878" y="2515367"/>
              <a:ext cx="5368800" cy="1342800"/>
            </a:xfrm>
            <a:prstGeom prst="rect">
              <a:avLst/>
            </a:prstGeom>
            <a:noFill/>
            <a:ln>
              <a:noFill/>
            </a:ln>
          </p:spPr>
          <p:txBody>
            <a:bodyPr spcFirstLastPara="1" wrap="square" lIns="128000" tIns="128000" rIns="128000" bIns="1280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750">
                  <a:solidFill>
                    <a:schemeClr val="dk1"/>
                  </a:solidFill>
                  <a:latin typeface="Lato"/>
                  <a:ea typeface="Lato"/>
                  <a:cs typeface="Lato"/>
                  <a:sym typeface="Lato"/>
                </a:rPr>
                <a:t>Do say that you wish to remain silent and ask for a lawyer immediately. Do not offer explanations or excuses and do not answer questions without your lawyer. Do not say or sign anything or make any decisions without your lawyer.</a:t>
              </a:r>
              <a:endParaRPr sz="1750" i="0" u="none" strike="noStrike" cap="none">
                <a:solidFill>
                  <a:schemeClr val="dk1"/>
                </a:solidFill>
                <a:latin typeface="Lato"/>
                <a:ea typeface="Lato"/>
                <a:cs typeface="Lato"/>
                <a:sym typeface="Lato"/>
              </a:endParaRPr>
            </a:p>
          </p:txBody>
        </p:sp>
        <p:sp>
          <p:nvSpPr>
            <p:cNvPr id="331" name="Google Shape;331;g2024de1e8f6_1_270"/>
            <p:cNvSpPr/>
            <p:nvPr/>
          </p:nvSpPr>
          <p:spPr>
            <a:xfrm rot="2661873">
              <a:off x="3055023" y="3503041"/>
              <a:ext cx="2371782"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332" name="Google Shape;332;g2024de1e8f6_1_270"/>
            <p:cNvCxnSpPr/>
            <p:nvPr/>
          </p:nvCxnSpPr>
          <p:spPr>
            <a:xfrm>
              <a:off x="5088718" y="4332161"/>
              <a:ext cx="706500" cy="0"/>
            </a:xfrm>
            <a:prstGeom prst="straightConnector1">
              <a:avLst/>
            </a:prstGeom>
            <a:noFill/>
            <a:ln w="12700" cap="flat" cmpd="sng">
              <a:solidFill>
                <a:srgbClr val="CA9700"/>
              </a:solidFill>
              <a:prstDash val="solid"/>
              <a:miter lim="800000"/>
              <a:headEnd type="none" w="sm" len="sm"/>
              <a:tailEnd type="none" w="sm" len="sm"/>
            </a:ln>
          </p:spPr>
        </p:cxnSp>
        <p:sp>
          <p:nvSpPr>
            <p:cNvPr id="333" name="Google Shape;333;g2024de1e8f6_1_270"/>
            <p:cNvSpPr/>
            <p:nvPr/>
          </p:nvSpPr>
          <p:spPr>
            <a:xfrm>
              <a:off x="5795237" y="3728714"/>
              <a:ext cx="5010000" cy="1206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2024de1e8f6_1_270"/>
            <p:cNvSpPr txBox="1"/>
            <p:nvPr/>
          </p:nvSpPr>
          <p:spPr>
            <a:xfrm>
              <a:off x="5795237" y="3728714"/>
              <a:ext cx="5010000" cy="1206900"/>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900">
                  <a:solidFill>
                    <a:schemeClr val="dk1"/>
                  </a:solidFill>
                  <a:latin typeface="Lato"/>
                  <a:ea typeface="Lato"/>
                  <a:cs typeface="Lato"/>
                  <a:sym typeface="Lato"/>
                </a:rPr>
                <a:t>Do not discuss your immigration status with anyone other than your attorney. </a:t>
              </a:r>
              <a:endParaRPr sz="1300" i="0" u="none" strike="noStrike" cap="none">
                <a:solidFill>
                  <a:srgbClr val="000000"/>
                </a:solidFill>
                <a:latin typeface="Lato"/>
                <a:ea typeface="Lato"/>
                <a:cs typeface="Lato"/>
                <a:sym typeface="Lato"/>
              </a:endParaRPr>
            </a:p>
          </p:txBody>
        </p:sp>
      </p:grpSp>
      <p:pic>
        <p:nvPicPr>
          <p:cNvPr id="335" name="Google Shape;335;g2024de1e8f6_1_270" descr="A close up of a logo&#10;&#10;Description automatically generated"/>
          <p:cNvPicPr preferRelativeResize="0"/>
          <p:nvPr/>
        </p:nvPicPr>
        <p:blipFill rotWithShape="1">
          <a:blip r:embed="rId3">
            <a:alphaModFix/>
          </a:blip>
          <a:srcRect/>
          <a:stretch/>
        </p:blipFill>
        <p:spPr>
          <a:xfrm>
            <a:off x="10693527" y="160790"/>
            <a:ext cx="1320544" cy="5898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fc26cf80d3_0_2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fc26cf80d3_0_2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gfc26cf80d3_0_2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fc26cf80d3_0_23"/>
          <p:cNvSpPr txBox="1">
            <a:spLocks noGrp="1"/>
          </p:cNvSpPr>
          <p:nvPr>
            <p:ph type="title"/>
          </p:nvPr>
        </p:nvSpPr>
        <p:spPr>
          <a:xfrm>
            <a:off x="1519620" y="24120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Scenario: The police is arriving to your house because a neighbor heard someone yelling.</a:t>
            </a:r>
            <a:endParaRPr/>
          </a:p>
        </p:txBody>
      </p:sp>
      <p:sp>
        <p:nvSpPr>
          <p:cNvPr id="344" name="Google Shape;344;gfc26cf80d3_0_23"/>
          <p:cNvSpPr txBox="1">
            <a:spLocks noGrp="1"/>
          </p:cNvSpPr>
          <p:nvPr>
            <p:ph type="body" idx="1"/>
          </p:nvPr>
        </p:nvSpPr>
        <p:spPr>
          <a:xfrm>
            <a:off x="1194825" y="2175375"/>
            <a:ext cx="10515600" cy="35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A)Making sure you abide to what is being directed by the officer</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B) Explain to the officer what could’ve prompted the call from their neighbor.</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345" name="Google Shape;345;gfc26cf80d3_0_23"/>
          <p:cNvSpPr txBox="1">
            <a:spLocks noGrp="1"/>
          </p:cNvSpPr>
          <p:nvPr>
            <p:ph type="body" idx="1"/>
          </p:nvPr>
        </p:nvSpPr>
        <p:spPr>
          <a:xfrm>
            <a:off x="1194825" y="1964104"/>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What should you NOT do?</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346" name="Google Shape;346;gfc26cf80d3_0_23"/>
          <p:cNvSpPr txBox="1"/>
          <p:nvPr/>
        </p:nvSpPr>
        <p:spPr>
          <a:xfrm>
            <a:off x="1194825" y="4932200"/>
            <a:ext cx="99408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C) Resist, argue, obstruct the officer.</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44"/>
                                        </p:tgtEl>
                                      </p:cBhvr>
                                    </p:animEffect>
                                    <p:set>
                                      <p:cBhvr>
                                        <p:cTn id="7" dur="1" fill="hold">
                                          <p:stCondLst>
                                            <p:cond delay="1000"/>
                                          </p:stCondLst>
                                        </p:cTn>
                                        <p:tgtEl>
                                          <p:spTgt spid="3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29"/>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US" sz="3700" b="1">
                <a:latin typeface="Raleway"/>
                <a:ea typeface="Raleway"/>
                <a:cs typeface="Raleway"/>
                <a:sym typeface="Raleway"/>
              </a:rPr>
              <a:t>Public Charge and Housing Assistance</a:t>
            </a:r>
            <a:endParaRPr>
              <a:latin typeface="Raleway"/>
              <a:ea typeface="Raleway"/>
              <a:cs typeface="Raleway"/>
              <a:sym typeface="Raleway"/>
            </a:endParaRPr>
          </a:p>
        </p:txBody>
      </p:sp>
      <p:sp>
        <p:nvSpPr>
          <p:cNvPr id="353" name="Google Shape;353;p29"/>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29"/>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29"/>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6" name="Google Shape;356;p29"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sp>
        <p:nvSpPr>
          <p:cNvPr id="357" name="Google Shape;357;p29"/>
          <p:cNvSpPr/>
          <p:nvPr/>
        </p:nvSpPr>
        <p:spPr>
          <a:xfrm>
            <a:off x="1425025" y="2831275"/>
            <a:ext cx="3444600" cy="3156000"/>
          </a:xfrm>
          <a:prstGeom prst="roundRect">
            <a:avLst>
              <a:gd name="adj" fmla="val 16667"/>
            </a:avLst>
          </a:prstGeom>
          <a:solidFill>
            <a:schemeClr val="lt1"/>
          </a:solidFill>
          <a:ln w="1143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29"/>
          <p:cNvSpPr txBox="1"/>
          <p:nvPr/>
        </p:nvSpPr>
        <p:spPr>
          <a:xfrm>
            <a:off x="1607125" y="3109375"/>
            <a:ext cx="3080400" cy="2599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i="0" u="none" strike="noStrike" cap="none">
                <a:solidFill>
                  <a:schemeClr val="dk1"/>
                </a:solidFill>
                <a:latin typeface="Lato"/>
                <a:ea typeface="Lato"/>
                <a:cs typeface="Lato"/>
                <a:sym typeface="Lato"/>
              </a:rPr>
              <a:t>Public Charge is part of immigration law that applies to certain immigrants seeking legal permanent status or a visa to enter the U.S, to see if they are likely to use certain public benefits in the future. </a:t>
            </a:r>
            <a:endParaRPr sz="1400" i="0" u="none" strike="noStrike" cap="none">
              <a:solidFill>
                <a:srgbClr val="000000"/>
              </a:solidFill>
              <a:latin typeface="Lato"/>
              <a:ea typeface="Lato"/>
              <a:cs typeface="Lato"/>
              <a:sym typeface="Lato"/>
            </a:endParaRPr>
          </a:p>
        </p:txBody>
      </p:sp>
      <p:sp>
        <p:nvSpPr>
          <p:cNvPr id="359" name="Google Shape;359;p29"/>
          <p:cNvSpPr txBox="1"/>
          <p:nvPr/>
        </p:nvSpPr>
        <p:spPr>
          <a:xfrm>
            <a:off x="1448507" y="2055603"/>
            <a:ext cx="35274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chemeClr val="dk1"/>
                </a:solidFill>
                <a:latin typeface="Lato"/>
                <a:ea typeface="Lato"/>
                <a:cs typeface="Lato"/>
                <a:sym typeface="Lato"/>
              </a:rPr>
              <a:t>What is public charge? </a:t>
            </a:r>
            <a:endParaRPr sz="1400" b="1" i="0" u="none" strike="noStrike" cap="none">
              <a:solidFill>
                <a:srgbClr val="000000"/>
              </a:solidFill>
              <a:latin typeface="Lato"/>
              <a:ea typeface="Lato"/>
              <a:cs typeface="Lato"/>
              <a:sym typeface="Lato"/>
            </a:endParaRPr>
          </a:p>
        </p:txBody>
      </p:sp>
      <p:pic>
        <p:nvPicPr>
          <p:cNvPr id="360" name="Google Shape;360;p29"/>
          <p:cNvPicPr preferRelativeResize="0"/>
          <p:nvPr/>
        </p:nvPicPr>
        <p:blipFill>
          <a:blip r:embed="rId4">
            <a:alphaModFix/>
          </a:blip>
          <a:stretch>
            <a:fillRect/>
          </a:stretch>
        </p:blipFill>
        <p:spPr>
          <a:xfrm>
            <a:off x="5952001" y="2210638"/>
            <a:ext cx="5546949" cy="4128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a:xfrm>
            <a:off x="1482675" y="298704"/>
            <a:ext cx="9367203"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700"/>
              <a:buFont typeface="Calibri"/>
              <a:buNone/>
            </a:pPr>
            <a:r>
              <a:rPr lang="en-US" sz="3800" b="1">
                <a:latin typeface="Raleway"/>
                <a:ea typeface="Raleway"/>
                <a:cs typeface="Raleway"/>
                <a:sym typeface="Raleway"/>
              </a:rPr>
              <a:t>Changes to the Public Charge</a:t>
            </a:r>
            <a:endParaRPr sz="3800" b="1">
              <a:latin typeface="Raleway"/>
              <a:ea typeface="Raleway"/>
              <a:cs typeface="Raleway"/>
              <a:sym typeface="Raleway"/>
            </a:endParaRPr>
          </a:p>
        </p:txBody>
      </p:sp>
      <p:sp>
        <p:nvSpPr>
          <p:cNvPr id="367" name="Google Shape;367;p2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8" name="Google Shape;368;p2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9" name="Google Shape;369;p2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0" name="Google Shape;370;p26"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sp>
        <p:nvSpPr>
          <p:cNvPr id="371" name="Google Shape;371;p26"/>
          <p:cNvSpPr txBox="1"/>
          <p:nvPr/>
        </p:nvSpPr>
        <p:spPr>
          <a:xfrm>
            <a:off x="1244600" y="2186425"/>
            <a:ext cx="10096800" cy="420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solidFill>
                  <a:srgbClr val="212529"/>
                </a:solidFill>
                <a:latin typeface="Lato"/>
                <a:ea typeface="Lato"/>
                <a:cs typeface="Lato"/>
                <a:sym typeface="Lato"/>
              </a:rPr>
              <a:t>As of </a:t>
            </a:r>
            <a:r>
              <a:rPr lang="en-US" sz="2000" b="1">
                <a:solidFill>
                  <a:schemeClr val="accent1"/>
                </a:solidFill>
                <a:latin typeface="Lato"/>
                <a:ea typeface="Lato"/>
                <a:cs typeface="Lato"/>
                <a:sym typeface="Lato"/>
              </a:rPr>
              <a:t>December 23, 2022,</a:t>
            </a:r>
            <a:r>
              <a:rPr lang="en-US" sz="2000">
                <a:solidFill>
                  <a:srgbClr val="212529"/>
                </a:solidFill>
                <a:latin typeface="Lato"/>
                <a:ea typeface="Lato"/>
                <a:cs typeface="Lato"/>
                <a:sym typeface="Lato"/>
              </a:rPr>
              <a:t> only two types of benefits programs will be considered: </a:t>
            </a:r>
            <a:endParaRPr sz="2000">
              <a:solidFill>
                <a:srgbClr val="212529"/>
              </a:solidFill>
              <a:latin typeface="Lato"/>
              <a:ea typeface="Lato"/>
              <a:cs typeface="Lato"/>
              <a:sym typeface="Lato"/>
            </a:endParaRPr>
          </a:p>
          <a:p>
            <a:pPr marL="457200" lvl="0" indent="-355600" algn="l" rtl="0">
              <a:lnSpc>
                <a:spcPct val="115000"/>
              </a:lnSpc>
              <a:spcBef>
                <a:spcPts val="0"/>
              </a:spcBef>
              <a:spcAft>
                <a:spcPts val="0"/>
              </a:spcAft>
              <a:buClr>
                <a:srgbClr val="212529"/>
              </a:buClr>
              <a:buSzPts val="2000"/>
              <a:buFont typeface="Lato"/>
              <a:buChar char="●"/>
            </a:pPr>
            <a:r>
              <a:rPr lang="en-US" sz="2000" b="1">
                <a:solidFill>
                  <a:srgbClr val="212529"/>
                </a:solidFill>
                <a:latin typeface="Lato"/>
                <a:ea typeface="Lato"/>
                <a:cs typeface="Lato"/>
                <a:sym typeface="Lato"/>
              </a:rPr>
              <a:t>Public cash assistance for income maintenance </a:t>
            </a:r>
            <a:endParaRPr sz="2000" b="1">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a:solidFill>
                  <a:srgbClr val="212529"/>
                </a:solidFill>
                <a:latin typeface="Lato"/>
                <a:ea typeface="Lato"/>
                <a:cs typeface="Lato"/>
                <a:sym typeface="Lato"/>
              </a:rPr>
              <a:t>Supplemental Security Income (SSI) </a:t>
            </a:r>
            <a:endParaRPr sz="200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a:solidFill>
                  <a:srgbClr val="212529"/>
                </a:solidFill>
                <a:latin typeface="Lato"/>
                <a:ea typeface="Lato"/>
                <a:cs typeface="Lato"/>
                <a:sym typeface="Lato"/>
              </a:rPr>
              <a:t>Temporary Assistance for Needy Families (TANF) - cash assistance only</a:t>
            </a:r>
            <a:endParaRPr sz="200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a:solidFill>
                  <a:srgbClr val="212529"/>
                </a:solidFill>
                <a:latin typeface="Lato"/>
                <a:ea typeface="Lato"/>
                <a:cs typeface="Lato"/>
                <a:sym typeface="Lato"/>
              </a:rPr>
              <a:t>State or local general assistance </a:t>
            </a:r>
            <a:endParaRPr sz="2000">
              <a:solidFill>
                <a:srgbClr val="212529"/>
              </a:solidFill>
              <a:latin typeface="Lato"/>
              <a:ea typeface="Lato"/>
              <a:cs typeface="Lato"/>
              <a:sym typeface="Lato"/>
            </a:endParaRPr>
          </a:p>
          <a:p>
            <a:pPr marL="457200" lvl="0" indent="-355600" algn="l" rtl="0">
              <a:lnSpc>
                <a:spcPct val="115000"/>
              </a:lnSpc>
              <a:spcBef>
                <a:spcPts val="0"/>
              </a:spcBef>
              <a:spcAft>
                <a:spcPts val="0"/>
              </a:spcAft>
              <a:buClr>
                <a:srgbClr val="212529"/>
              </a:buClr>
              <a:buSzPts val="2000"/>
              <a:buFont typeface="Lato"/>
              <a:buChar char="●"/>
            </a:pPr>
            <a:r>
              <a:rPr lang="en-US" sz="2000" b="1">
                <a:solidFill>
                  <a:srgbClr val="212529"/>
                </a:solidFill>
                <a:latin typeface="Lato"/>
                <a:ea typeface="Lato"/>
                <a:cs typeface="Lato"/>
                <a:sym typeface="Lato"/>
              </a:rPr>
              <a:t>Long-term institutionalization at government expense (paid for by Medicaid)</a:t>
            </a:r>
            <a:endParaRPr sz="2000" b="1">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a:solidFill>
                  <a:srgbClr val="212529"/>
                </a:solidFill>
                <a:latin typeface="Lato"/>
                <a:ea typeface="Lato"/>
                <a:cs typeface="Lato"/>
                <a:sym typeface="Lato"/>
              </a:rPr>
              <a:t>Nursing home facility or mental health institution </a:t>
            </a:r>
            <a:endParaRPr sz="200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b="1">
                <a:solidFill>
                  <a:srgbClr val="212529"/>
                </a:solidFill>
                <a:latin typeface="Lato"/>
                <a:ea typeface="Lato"/>
                <a:cs typeface="Lato"/>
                <a:sym typeface="Lato"/>
              </a:rPr>
              <a:t>DOES NOT</a:t>
            </a:r>
            <a:r>
              <a:rPr lang="en-US" sz="2000">
                <a:solidFill>
                  <a:srgbClr val="212529"/>
                </a:solidFill>
                <a:latin typeface="Lato"/>
                <a:ea typeface="Lato"/>
                <a:cs typeface="Lato"/>
                <a:sym typeface="Lato"/>
              </a:rPr>
              <a:t> include short-term rehabilitation, imprisonment for conviction of a crime, use of home and community based services</a:t>
            </a:r>
            <a:endParaRPr sz="2000">
              <a:solidFill>
                <a:srgbClr val="212529"/>
              </a:solidFill>
              <a:latin typeface="Lato"/>
              <a:ea typeface="Lato"/>
              <a:cs typeface="Lato"/>
              <a:sym typeface="Lato"/>
            </a:endParaRPr>
          </a:p>
          <a:p>
            <a:pPr marL="0" lvl="0" indent="0" algn="l" rtl="0">
              <a:lnSpc>
                <a:spcPct val="115000"/>
              </a:lnSpc>
              <a:spcBef>
                <a:spcPts val="0"/>
              </a:spcBef>
              <a:spcAft>
                <a:spcPts val="0"/>
              </a:spcAft>
              <a:buNone/>
            </a:pPr>
            <a:endParaRPr sz="2000">
              <a:solidFill>
                <a:srgbClr val="212529"/>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1800" b="1" i="1">
                <a:solidFill>
                  <a:schemeClr val="dk1"/>
                </a:solidFill>
                <a:latin typeface="Lato"/>
                <a:ea typeface="Lato"/>
                <a:cs typeface="Lato"/>
                <a:sym typeface="Lato"/>
              </a:rPr>
              <a:t>Public benefits received by applicant’s family members (including U.S. citizen children or other relatives) will also NOT be counted for public charge.</a:t>
            </a:r>
            <a:endParaRPr sz="2700" i="1">
              <a:solidFill>
                <a:srgbClr val="212529"/>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0" y="1"/>
            <a:ext cx="12192000" cy="518714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596464" y="551961"/>
            <a:ext cx="10999072" cy="539995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screenshot of a cell phone&#10;&#10;Description automatically generated"/>
          <p:cNvPicPr preferRelativeResize="0">
            <a:picLocks noGrp="1"/>
          </p:cNvPicPr>
          <p:nvPr>
            <p:ph type="body" idx="1"/>
          </p:nvPr>
        </p:nvPicPr>
        <p:blipFill rotWithShape="1">
          <a:blip r:embed="rId3">
            <a:alphaModFix/>
          </a:blip>
          <a:srcRect l="1066" r="-1" b="-1"/>
          <a:stretch/>
        </p:blipFill>
        <p:spPr>
          <a:xfrm>
            <a:off x="838200" y="754148"/>
            <a:ext cx="10515600" cy="4995575"/>
          </a:xfrm>
          <a:prstGeom prst="rect">
            <a:avLst/>
          </a:prstGeom>
          <a:noFill/>
          <a:ln>
            <a:noFill/>
          </a:ln>
        </p:spPr>
      </p:pic>
      <p:cxnSp>
        <p:nvCxnSpPr>
          <p:cNvPr id="106" name="Google Shape;106;p2"/>
          <p:cNvCxnSpPr/>
          <p:nvPr/>
        </p:nvCxnSpPr>
        <p:spPr>
          <a:xfrm rot="10800000">
            <a:off x="596464" y="6329769"/>
            <a:ext cx="11000232" cy="0"/>
          </a:xfrm>
          <a:prstGeom prst="straightConnector1">
            <a:avLst/>
          </a:prstGeom>
          <a:noFill/>
          <a:ln w="152400" cap="flat" cmpd="sng">
            <a:solidFill>
              <a:schemeClr val="accent4"/>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28"/>
          <p:cNvSpPr txBox="1">
            <a:spLocks noGrp="1"/>
          </p:cNvSpPr>
          <p:nvPr>
            <p:ph type="title"/>
          </p:nvPr>
        </p:nvSpPr>
        <p:spPr>
          <a:xfrm>
            <a:off x="1653376" y="365750"/>
            <a:ext cx="98439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US" sz="3500" b="1">
                <a:latin typeface="Raleway"/>
                <a:ea typeface="Raleway"/>
                <a:cs typeface="Raleway"/>
                <a:sym typeface="Raleway"/>
              </a:rPr>
              <a:t>Public Housing, Assistance &amp; Immigration Status</a:t>
            </a:r>
            <a:endParaRPr sz="4200">
              <a:latin typeface="Raleway"/>
              <a:ea typeface="Raleway"/>
              <a:cs typeface="Raleway"/>
              <a:sym typeface="Raleway"/>
            </a:endParaRPr>
          </a:p>
        </p:txBody>
      </p:sp>
      <p:sp>
        <p:nvSpPr>
          <p:cNvPr id="378" name="Google Shape;378;p28"/>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28"/>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p28"/>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1" name="Google Shape;381;p28"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grpSp>
        <p:nvGrpSpPr>
          <p:cNvPr id="382" name="Google Shape;382;p28"/>
          <p:cNvGrpSpPr/>
          <p:nvPr/>
        </p:nvGrpSpPr>
        <p:grpSpPr>
          <a:xfrm>
            <a:off x="1415067" y="1863924"/>
            <a:ext cx="9843659" cy="4650300"/>
            <a:chOff x="357824" y="0"/>
            <a:chExt cx="9843659" cy="4650300"/>
          </a:xfrm>
        </p:grpSpPr>
        <p:sp>
          <p:nvSpPr>
            <p:cNvPr id="383" name="Google Shape;383;p28"/>
            <p:cNvSpPr/>
            <p:nvPr/>
          </p:nvSpPr>
          <p:spPr>
            <a:xfrm>
              <a:off x="791958" y="0"/>
              <a:ext cx="8975400" cy="4650300"/>
            </a:xfrm>
            <a:prstGeom prst="rightArrow">
              <a:avLst>
                <a:gd name="adj1" fmla="val 50000"/>
                <a:gd name="adj2" fmla="val 5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8"/>
            <p:cNvSpPr/>
            <p:nvPr/>
          </p:nvSpPr>
          <p:spPr>
            <a:xfrm>
              <a:off x="357824" y="1395078"/>
              <a:ext cx="3167700" cy="1860000"/>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8"/>
            <p:cNvSpPr txBox="1"/>
            <p:nvPr/>
          </p:nvSpPr>
          <p:spPr>
            <a:xfrm>
              <a:off x="448627" y="1485881"/>
              <a:ext cx="2986200" cy="16785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i="0" u="none" strike="noStrike" cap="none">
                  <a:solidFill>
                    <a:schemeClr val="dk1"/>
                  </a:solidFill>
                  <a:latin typeface="Lato"/>
                  <a:ea typeface="Lato"/>
                  <a:cs typeface="Lato"/>
                  <a:sym typeface="Lato"/>
                </a:rPr>
                <a:t>Undocumented immigrants are not eligible for Section 8 and federal public housing programs, but they are allowed to live with family members who are eligible.  </a:t>
              </a:r>
              <a:endParaRPr sz="1500" i="0" u="none" strike="noStrike" cap="none">
                <a:solidFill>
                  <a:schemeClr val="dk1"/>
                </a:solidFill>
                <a:latin typeface="Lato"/>
                <a:ea typeface="Lato"/>
                <a:cs typeface="Lato"/>
                <a:sym typeface="Lato"/>
              </a:endParaRPr>
            </a:p>
          </p:txBody>
        </p:sp>
        <p:sp>
          <p:nvSpPr>
            <p:cNvPr id="386" name="Google Shape;386;p28"/>
            <p:cNvSpPr/>
            <p:nvPr/>
          </p:nvSpPr>
          <p:spPr>
            <a:xfrm>
              <a:off x="3695804" y="1395078"/>
              <a:ext cx="3167700" cy="1860000"/>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8"/>
            <p:cNvSpPr txBox="1"/>
            <p:nvPr/>
          </p:nvSpPr>
          <p:spPr>
            <a:xfrm>
              <a:off x="3786607" y="1485881"/>
              <a:ext cx="2986200" cy="16785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i="0" u="none" strike="noStrike" cap="none">
                  <a:solidFill>
                    <a:schemeClr val="dk1"/>
                  </a:solidFill>
                  <a:latin typeface="Lato"/>
                  <a:ea typeface="Lato"/>
                  <a:cs typeface="Lato"/>
                  <a:sym typeface="Lato"/>
                </a:rPr>
                <a:t>Federal Section 8 and public housing benefits received by U.S Citizen, legal permanent residents or other eligible immigrant children and family members does not affect undocumented family members adjusting to legal status. </a:t>
              </a:r>
              <a:endParaRPr sz="1500" i="0" u="none" strike="noStrike" cap="none">
                <a:solidFill>
                  <a:schemeClr val="dk1"/>
                </a:solidFill>
                <a:latin typeface="Lato"/>
                <a:ea typeface="Lato"/>
                <a:cs typeface="Lato"/>
                <a:sym typeface="Lato"/>
              </a:endParaRPr>
            </a:p>
          </p:txBody>
        </p:sp>
        <p:sp>
          <p:nvSpPr>
            <p:cNvPr id="388" name="Google Shape;388;p28"/>
            <p:cNvSpPr/>
            <p:nvPr/>
          </p:nvSpPr>
          <p:spPr>
            <a:xfrm>
              <a:off x="7033783" y="1395078"/>
              <a:ext cx="3167700" cy="1860000"/>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8"/>
            <p:cNvSpPr txBox="1"/>
            <p:nvPr/>
          </p:nvSpPr>
          <p:spPr>
            <a:xfrm>
              <a:off x="7124586" y="1485881"/>
              <a:ext cx="2986200" cy="1678500"/>
            </a:xfrm>
            <a:prstGeom prst="rect">
              <a:avLst/>
            </a:prstGeom>
            <a:noFill/>
            <a:ln>
              <a:noFill/>
            </a:ln>
          </p:spPr>
          <p:txBody>
            <a:bodyPr spcFirstLastPara="1" wrap="square" lIns="57150" tIns="57150" rIns="57150" bIns="57150" anchor="ctr" anchorCtr="0">
              <a:noAutofit/>
            </a:bodyPr>
            <a:lstStyle/>
            <a:p>
              <a:pPr marL="0" lvl="0" indent="0" algn="l" rtl="0">
                <a:spcBef>
                  <a:spcPts val="0"/>
                </a:spcBef>
                <a:spcAft>
                  <a:spcPts val="0"/>
                </a:spcAft>
                <a:buClr>
                  <a:schemeClr val="dk1"/>
                </a:buClr>
                <a:buSzPts val="1100"/>
                <a:buFont typeface="Arial"/>
                <a:buNone/>
              </a:pPr>
              <a:r>
                <a:rPr lang="en-US" sz="1500">
                  <a:solidFill>
                    <a:schemeClr val="dk1"/>
                  </a:solidFill>
                  <a:latin typeface="Lato"/>
                  <a:ea typeface="Lato"/>
                  <a:cs typeface="Lato"/>
                  <a:sym typeface="Lato"/>
                </a:rPr>
                <a:t>Rental assistance programs, housing vouchers, mortgage relief also does not affect undocumented family members adjusting their status.</a:t>
              </a:r>
              <a:endParaRPr sz="1900" i="0" u="none" strike="noStrike" cap="none">
                <a:solidFill>
                  <a:srgbClr val="FF0000"/>
                </a:solidFill>
                <a:latin typeface="Lato"/>
                <a:ea typeface="Lato"/>
                <a:cs typeface="Lato"/>
                <a:sym typeface="La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Google Shape;395;p23"/>
          <p:cNvSpPr txBox="1">
            <a:spLocks noGrp="1"/>
          </p:cNvSpPr>
          <p:nvPr>
            <p:ph type="title"/>
          </p:nvPr>
        </p:nvSpPr>
        <p:spPr>
          <a:xfrm>
            <a:off x="1642326" y="503050"/>
            <a:ext cx="102081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60"/>
              <a:buFont typeface="Calibri"/>
              <a:buNone/>
            </a:pPr>
            <a:r>
              <a:rPr lang="en-US" sz="3759" b="1">
                <a:latin typeface="Raleway"/>
                <a:ea typeface="Raleway"/>
                <a:cs typeface="Raleway"/>
                <a:sym typeface="Raleway"/>
              </a:rPr>
              <a:t>Free Translation and Interpretation Services</a:t>
            </a:r>
            <a:endParaRPr sz="3759">
              <a:latin typeface="Raleway"/>
              <a:ea typeface="Raleway"/>
              <a:cs typeface="Raleway"/>
              <a:sym typeface="Raleway"/>
            </a:endParaRPr>
          </a:p>
        </p:txBody>
      </p:sp>
      <p:sp>
        <p:nvSpPr>
          <p:cNvPr id="396" name="Google Shape;396;p2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2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8" name="Google Shape;398;p2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99" name="Google Shape;399;p23"/>
          <p:cNvGrpSpPr/>
          <p:nvPr/>
        </p:nvGrpSpPr>
        <p:grpSpPr>
          <a:xfrm>
            <a:off x="2784824" y="1761852"/>
            <a:ext cx="7469945" cy="4932954"/>
            <a:chOff x="1507169" y="2402"/>
            <a:chExt cx="7469945" cy="4932954"/>
          </a:xfrm>
        </p:grpSpPr>
        <p:sp>
          <p:nvSpPr>
            <p:cNvPr id="400" name="Google Shape;400;p23"/>
            <p:cNvSpPr/>
            <p:nvPr/>
          </p:nvSpPr>
          <p:spPr>
            <a:xfrm rot="10800000">
              <a:off x="1978223" y="2402"/>
              <a:ext cx="6998891" cy="115838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3"/>
            <p:cNvSpPr txBox="1"/>
            <p:nvPr/>
          </p:nvSpPr>
          <p:spPr>
            <a:xfrm>
              <a:off x="2267818" y="2402"/>
              <a:ext cx="6709296" cy="1158381"/>
            </a:xfrm>
            <a:prstGeom prst="rect">
              <a:avLst/>
            </a:prstGeom>
            <a:noFill/>
            <a:ln>
              <a:noFill/>
            </a:ln>
          </p:spPr>
          <p:txBody>
            <a:bodyPr spcFirstLastPara="1" wrap="square" lIns="4272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800" i="0" u="none" strike="noStrike" cap="none">
                  <a:solidFill>
                    <a:schemeClr val="dk1"/>
                  </a:solidFill>
                  <a:latin typeface="Lato"/>
                  <a:ea typeface="Lato"/>
                  <a:cs typeface="Lato"/>
                  <a:sym typeface="Lato"/>
                </a:rPr>
                <a:t>All individuals have the right to request an interpreter in any IL court when they check-in with the clerk for civil cases. </a:t>
              </a:r>
              <a:endParaRPr sz="1800" i="0" u="none" strike="noStrike" cap="none">
                <a:solidFill>
                  <a:schemeClr val="dk1"/>
                </a:solidFill>
                <a:latin typeface="Lato"/>
                <a:ea typeface="Lato"/>
                <a:cs typeface="Lato"/>
                <a:sym typeface="Lato"/>
              </a:endParaRPr>
            </a:p>
          </p:txBody>
        </p:sp>
        <p:sp>
          <p:nvSpPr>
            <p:cNvPr id="402" name="Google Shape;402;p23"/>
            <p:cNvSpPr/>
            <p:nvPr/>
          </p:nvSpPr>
          <p:spPr>
            <a:xfrm>
              <a:off x="1507169" y="97117"/>
              <a:ext cx="968951" cy="968951"/>
            </a:xfrm>
            <a:prstGeom prst="ellipse">
              <a:avLst/>
            </a:prstGeom>
            <a:blipFill rotWithShape="1">
              <a:blip r:embed="rId3">
                <a:alphaModFix/>
              </a:blip>
              <a:stretch>
                <a:fillRect/>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3"/>
            <p:cNvSpPr/>
            <p:nvPr/>
          </p:nvSpPr>
          <p:spPr>
            <a:xfrm rot="10800000">
              <a:off x="1998355" y="1450023"/>
              <a:ext cx="6972049" cy="96895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3"/>
            <p:cNvSpPr txBox="1"/>
            <p:nvPr/>
          </p:nvSpPr>
          <p:spPr>
            <a:xfrm>
              <a:off x="2240593" y="1450023"/>
              <a:ext cx="6729811" cy="968951"/>
            </a:xfrm>
            <a:prstGeom prst="rect">
              <a:avLst/>
            </a:prstGeom>
            <a:noFill/>
            <a:ln>
              <a:noFill/>
            </a:ln>
          </p:spPr>
          <p:txBody>
            <a:bodyPr spcFirstLastPara="1" wrap="square" lIns="4272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800" i="0" u="none" strike="noStrike" cap="none">
                  <a:solidFill>
                    <a:schemeClr val="dk1"/>
                  </a:solidFill>
                  <a:latin typeface="Lato"/>
                  <a:ea typeface="Lato"/>
                  <a:cs typeface="Lato"/>
                  <a:sym typeface="Lato"/>
                </a:rPr>
                <a:t> Landlords should make sure tenants understand the lease and provide it in alternate formats (i.e. provide written lease in Spanish).</a:t>
              </a:r>
              <a:endParaRPr sz="1800" i="0" u="none" strike="noStrike" cap="none">
                <a:solidFill>
                  <a:schemeClr val="dk1"/>
                </a:solidFill>
                <a:latin typeface="Lato"/>
                <a:ea typeface="Lato"/>
                <a:cs typeface="Lato"/>
                <a:sym typeface="Lato"/>
              </a:endParaRPr>
            </a:p>
          </p:txBody>
        </p:sp>
        <p:sp>
          <p:nvSpPr>
            <p:cNvPr id="405" name="Google Shape;405;p23"/>
            <p:cNvSpPr/>
            <p:nvPr/>
          </p:nvSpPr>
          <p:spPr>
            <a:xfrm>
              <a:off x="1513879" y="1450023"/>
              <a:ext cx="968951" cy="968951"/>
            </a:xfrm>
            <a:prstGeom prst="ellipse">
              <a:avLst/>
            </a:prstGeom>
            <a:blipFill rotWithShape="1">
              <a:blip r:embed="rId4">
                <a:alphaModFix/>
              </a:blip>
              <a:stretch>
                <a:fillRect/>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3"/>
            <p:cNvSpPr/>
            <p:nvPr/>
          </p:nvSpPr>
          <p:spPr>
            <a:xfrm rot="10800000">
              <a:off x="1998355" y="2708214"/>
              <a:ext cx="6972049" cy="96895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3"/>
            <p:cNvSpPr txBox="1"/>
            <p:nvPr/>
          </p:nvSpPr>
          <p:spPr>
            <a:xfrm>
              <a:off x="2240593" y="2708214"/>
              <a:ext cx="6729811" cy="968951"/>
            </a:xfrm>
            <a:prstGeom prst="rect">
              <a:avLst/>
            </a:prstGeom>
            <a:noFill/>
            <a:ln>
              <a:noFill/>
            </a:ln>
          </p:spPr>
          <p:txBody>
            <a:bodyPr spcFirstLastPara="1" wrap="square" lIns="4272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800" i="0" u="none" strike="noStrike" cap="none">
                  <a:solidFill>
                    <a:schemeClr val="dk1"/>
                  </a:solidFill>
                  <a:latin typeface="Lato"/>
                  <a:ea typeface="Lato"/>
                  <a:cs typeface="Lato"/>
                  <a:sym typeface="Lato"/>
                </a:rPr>
                <a:t>If a prospective tenant brings an interpreter/translator, landlords must work with the interpreter/translator.</a:t>
              </a:r>
              <a:endParaRPr sz="1800" i="0" u="none" strike="noStrike" cap="none">
                <a:solidFill>
                  <a:schemeClr val="dk1"/>
                </a:solidFill>
                <a:latin typeface="Lato"/>
                <a:ea typeface="Lato"/>
                <a:cs typeface="Lato"/>
                <a:sym typeface="Lato"/>
              </a:endParaRPr>
            </a:p>
          </p:txBody>
        </p:sp>
        <p:sp>
          <p:nvSpPr>
            <p:cNvPr id="408" name="Google Shape;408;p23"/>
            <p:cNvSpPr/>
            <p:nvPr/>
          </p:nvSpPr>
          <p:spPr>
            <a:xfrm>
              <a:off x="1513879" y="2708214"/>
              <a:ext cx="968951" cy="968951"/>
            </a:xfrm>
            <a:prstGeom prst="ellipse">
              <a:avLst/>
            </a:prstGeom>
            <a:blipFill rotWithShape="1">
              <a:blip r:embed="rId5">
                <a:alphaModFix/>
              </a:blip>
              <a:stretch>
                <a:fillRect/>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3"/>
            <p:cNvSpPr/>
            <p:nvPr/>
          </p:nvSpPr>
          <p:spPr>
            <a:xfrm rot="10800000">
              <a:off x="1998355" y="3966405"/>
              <a:ext cx="6972049" cy="96895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3"/>
            <p:cNvSpPr txBox="1"/>
            <p:nvPr/>
          </p:nvSpPr>
          <p:spPr>
            <a:xfrm>
              <a:off x="2240593" y="3966405"/>
              <a:ext cx="6729811" cy="968951"/>
            </a:xfrm>
            <a:prstGeom prst="rect">
              <a:avLst/>
            </a:prstGeom>
            <a:noFill/>
            <a:ln>
              <a:noFill/>
            </a:ln>
          </p:spPr>
          <p:txBody>
            <a:bodyPr spcFirstLastPara="1" wrap="square" lIns="4272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800" b="1" i="0" u="none" strike="noStrike" cap="none">
                  <a:solidFill>
                    <a:schemeClr val="dk1"/>
                  </a:solidFill>
                  <a:latin typeface="Lato"/>
                  <a:ea typeface="Lato"/>
                  <a:cs typeface="Lato"/>
                  <a:sym typeface="Lato"/>
                </a:rPr>
                <a:t>Roughly 16% of Chicago's population is Limited English Proficien</a:t>
              </a:r>
              <a:r>
                <a:rPr lang="en-US" sz="1800" b="1">
                  <a:solidFill>
                    <a:schemeClr val="dk1"/>
                  </a:solidFill>
                  <a:latin typeface="Lato"/>
                  <a:ea typeface="Lato"/>
                  <a:cs typeface="Lato"/>
                  <a:sym typeface="Lato"/>
                </a:rPr>
                <a:t>t</a:t>
              </a:r>
              <a:r>
                <a:rPr lang="en-US" sz="1800" b="1" i="0" u="none" strike="noStrike" cap="none">
                  <a:solidFill>
                    <a:schemeClr val="dk1"/>
                  </a:solidFill>
                  <a:latin typeface="Lato"/>
                  <a:ea typeface="Lato"/>
                  <a:cs typeface="Lato"/>
                  <a:sym typeface="Lato"/>
                </a:rPr>
                <a:t> (LEP). Chicago Housing Authority (CHA): </a:t>
              </a:r>
              <a:r>
                <a:rPr lang="en-US" sz="1800" b="1" i="0" u="sng" strike="noStrike" cap="none">
                  <a:solidFill>
                    <a:schemeClr val="dk1"/>
                  </a:solidFill>
                  <a:latin typeface="Lato"/>
                  <a:ea typeface="Lato"/>
                  <a:cs typeface="Lato"/>
                  <a:sym typeface="Lato"/>
                  <a:hlinkClick r:id="rId6">
                    <a:extLst>
                      <a:ext uri="{A12FA001-AC4F-418D-AE19-62706E023703}">
                        <ahyp:hlinkClr xmlns:ahyp="http://schemas.microsoft.com/office/drawing/2018/hyperlinkcolor" val="tx"/>
                      </a:ext>
                    </a:extLst>
                  </a:hlinkClick>
                </a:rPr>
                <a:t>chala@thecha.org</a:t>
              </a:r>
              <a:r>
                <a:rPr lang="en-US" sz="1800" b="1" i="0" u="none" strike="noStrike" cap="none">
                  <a:solidFill>
                    <a:schemeClr val="dk1"/>
                  </a:solidFill>
                  <a:latin typeface="Lato"/>
                  <a:ea typeface="Lato"/>
                  <a:cs typeface="Lato"/>
                  <a:sym typeface="Lato"/>
                </a:rPr>
                <a:t> | 312-742-8500</a:t>
              </a:r>
              <a:endParaRPr sz="1300" i="0" u="none" strike="noStrike" cap="none">
                <a:solidFill>
                  <a:schemeClr val="dk1"/>
                </a:solidFill>
                <a:latin typeface="Lato"/>
                <a:ea typeface="Lato"/>
                <a:cs typeface="Lato"/>
                <a:sym typeface="Lato"/>
              </a:endParaRPr>
            </a:p>
          </p:txBody>
        </p:sp>
        <p:sp>
          <p:nvSpPr>
            <p:cNvPr id="411" name="Google Shape;411;p23"/>
            <p:cNvSpPr/>
            <p:nvPr/>
          </p:nvSpPr>
          <p:spPr>
            <a:xfrm>
              <a:off x="1513879" y="3966405"/>
              <a:ext cx="968951" cy="968951"/>
            </a:xfrm>
            <a:prstGeom prst="ellipse">
              <a:avLst/>
            </a:prstGeom>
            <a:solidFill>
              <a:srgbClr val="FFE8CA"/>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12" name="Google Shape;412;p23" descr="A close up of a logo&#10;&#10;Description automatically generated"/>
          <p:cNvPicPr preferRelativeResize="0"/>
          <p:nvPr/>
        </p:nvPicPr>
        <p:blipFill rotWithShape="1">
          <a:blip r:embed="rId7">
            <a:alphaModFix/>
          </a:blip>
          <a:srcRect/>
          <a:stretch/>
        </p:blipFill>
        <p:spPr>
          <a:xfrm>
            <a:off x="10693527" y="160790"/>
            <a:ext cx="1320546" cy="589843"/>
          </a:xfrm>
          <a:prstGeom prst="rect">
            <a:avLst/>
          </a:prstGeom>
          <a:noFill/>
          <a:ln>
            <a:noFill/>
          </a:ln>
        </p:spPr>
      </p:pic>
      <p:pic>
        <p:nvPicPr>
          <p:cNvPr id="413" name="Google Shape;413;p23" descr="Chat with solid fill"/>
          <p:cNvPicPr preferRelativeResize="0"/>
          <p:nvPr/>
        </p:nvPicPr>
        <p:blipFill rotWithShape="1">
          <a:blip r:embed="rId8">
            <a:alphaModFix/>
          </a:blip>
          <a:srcRect/>
          <a:stretch/>
        </p:blipFill>
        <p:spPr>
          <a:xfrm>
            <a:off x="2820610" y="5777895"/>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Google Shape;419;g1ebbd92c1c5_0_0"/>
          <p:cNvSpPr txBox="1">
            <a:spLocks noGrp="1"/>
          </p:cNvSpPr>
          <p:nvPr>
            <p:ph type="title"/>
          </p:nvPr>
        </p:nvSpPr>
        <p:spPr>
          <a:xfrm>
            <a:off x="1664406" y="299498"/>
            <a:ext cx="8859300" cy="1188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700" b="1">
                <a:latin typeface="Raleway"/>
                <a:ea typeface="Raleway"/>
                <a:cs typeface="Raleway"/>
                <a:sym typeface="Raleway"/>
              </a:rPr>
              <a:t>Scenario: I am at court and need an interpreter, but there is not one </a:t>
            </a:r>
            <a:r>
              <a:rPr lang="en-US" sz="3700" b="1">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available</a:t>
            </a:r>
            <a:r>
              <a:rPr lang="en-US" sz="3700" b="1">
                <a:latin typeface="Raleway"/>
                <a:ea typeface="Raleway"/>
                <a:cs typeface="Raleway"/>
                <a:sym typeface="Raleway"/>
              </a:rPr>
              <a:t>. </a:t>
            </a:r>
            <a:endParaRPr sz="3700" b="1">
              <a:latin typeface="Raleway"/>
              <a:ea typeface="Raleway"/>
              <a:cs typeface="Raleway"/>
              <a:sym typeface="Raleway"/>
            </a:endParaRPr>
          </a:p>
        </p:txBody>
      </p:sp>
      <p:sp>
        <p:nvSpPr>
          <p:cNvPr id="420" name="Google Shape;420;g1ebbd92c1c5_0_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g1ebbd92c1c5_0_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1ebbd92c1c5_0_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3" name="Google Shape;423;g1ebbd92c1c5_0_0" descr="A close up of a logo&#10;&#10;Description automatically generated"/>
          <p:cNvPicPr preferRelativeResize="0"/>
          <p:nvPr/>
        </p:nvPicPr>
        <p:blipFill rotWithShape="1">
          <a:blip r:embed="rId3">
            <a:alphaModFix/>
          </a:blip>
          <a:srcRect/>
          <a:stretch/>
        </p:blipFill>
        <p:spPr>
          <a:xfrm>
            <a:off x="10693526" y="229395"/>
            <a:ext cx="1320544" cy="589842"/>
          </a:xfrm>
          <a:prstGeom prst="rect">
            <a:avLst/>
          </a:prstGeom>
          <a:noFill/>
          <a:ln>
            <a:noFill/>
          </a:ln>
        </p:spPr>
      </p:pic>
      <p:sp>
        <p:nvSpPr>
          <p:cNvPr id="424" name="Google Shape;424;g1ebbd92c1c5_0_0"/>
          <p:cNvSpPr txBox="1">
            <a:spLocks noGrp="1"/>
          </p:cNvSpPr>
          <p:nvPr>
            <p:ph type="body" idx="1"/>
          </p:nvPr>
        </p:nvSpPr>
        <p:spPr>
          <a:xfrm>
            <a:off x="1271425" y="3337775"/>
            <a:ext cx="10515600" cy="2097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70000"/>
              <a:buNone/>
            </a:pPr>
            <a:r>
              <a:rPr lang="en-US" sz="4000">
                <a:latin typeface="Lato"/>
                <a:ea typeface="Lato"/>
                <a:cs typeface="Lato"/>
                <a:sym typeface="Lato"/>
              </a:rPr>
              <a:t>B) I can have my case rescheduled to a time when there is an interpreter available.</a:t>
            </a:r>
            <a:endParaRPr sz="4000">
              <a:latin typeface="Lato"/>
              <a:ea typeface="Lato"/>
              <a:cs typeface="Lato"/>
              <a:sym typeface="Lato"/>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
        <p:nvSpPr>
          <p:cNvPr id="425" name="Google Shape;425;g1ebbd92c1c5_0_0"/>
          <p:cNvSpPr txBox="1">
            <a:spLocks noGrp="1"/>
          </p:cNvSpPr>
          <p:nvPr>
            <p:ph type="body" idx="1"/>
          </p:nvPr>
        </p:nvSpPr>
        <p:spPr>
          <a:xfrm>
            <a:off x="1271425" y="2045775"/>
            <a:ext cx="10515600" cy="2507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a:latin typeface="Lato"/>
                <a:ea typeface="Lato"/>
                <a:cs typeface="Lato"/>
                <a:sym typeface="Lato"/>
              </a:rPr>
              <a:t>What can I do?</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A) I have to continue with my case and try to understand as best as I can. </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p:txBody>
      </p:sp>
      <p:sp>
        <p:nvSpPr>
          <p:cNvPr id="426" name="Google Shape;426;g1ebbd92c1c5_0_0"/>
          <p:cNvSpPr txBox="1"/>
          <p:nvPr/>
        </p:nvSpPr>
        <p:spPr>
          <a:xfrm>
            <a:off x="1271425" y="5040450"/>
            <a:ext cx="94728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Lato"/>
                <a:ea typeface="Lato"/>
                <a:cs typeface="Lato"/>
                <a:sym typeface="Lato"/>
              </a:rPr>
              <a:t>C) I have to pay someone to interpret for me during the case.</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25"/>
                                        </p:tgtEl>
                                      </p:cBhvr>
                                    </p:animEffect>
                                    <p:set>
                                      <p:cBhvr>
                                        <p:cTn id="7" dur="1" fill="hold">
                                          <p:stCondLst>
                                            <p:cond delay="1000"/>
                                          </p:stCondLst>
                                        </p:cTn>
                                        <p:tgtEl>
                                          <p:spTgt spid="42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26"/>
                                        </p:tgtEl>
                                      </p:cBhvr>
                                    </p:animEffect>
                                    <p:set>
                                      <p:cBhvr>
                                        <p:cTn id="10" dur="1" fill="hold">
                                          <p:stCondLst>
                                            <p:cond delay="1000"/>
                                          </p:stCondLst>
                                        </p:cTn>
                                        <p:tgtEl>
                                          <p:spTgt spid="4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31"/>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p31"/>
          <p:cNvSpPr/>
          <p:nvPr/>
        </p:nvSpPr>
        <p:spPr>
          <a:xfrm>
            <a:off x="0" y="0"/>
            <a:ext cx="5020887" cy="649160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p31"/>
          <p:cNvSpPr txBox="1">
            <a:spLocks noGrp="1"/>
          </p:cNvSpPr>
          <p:nvPr>
            <p:ph type="title"/>
          </p:nvPr>
        </p:nvSpPr>
        <p:spPr>
          <a:xfrm>
            <a:off x="25" y="1213300"/>
            <a:ext cx="5020800" cy="406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3800" b="1">
                <a:latin typeface="Raleway"/>
                <a:ea typeface="Raleway"/>
                <a:cs typeface="Raleway"/>
                <a:sym typeface="Raleway"/>
              </a:rPr>
              <a:t>Resources </a:t>
            </a:r>
            <a:endParaRPr sz="3200">
              <a:latin typeface="Raleway"/>
              <a:ea typeface="Raleway"/>
              <a:cs typeface="Raleway"/>
              <a:sym typeface="Raleway"/>
            </a:endParaRPr>
          </a:p>
        </p:txBody>
      </p:sp>
      <p:grpSp>
        <p:nvGrpSpPr>
          <p:cNvPr id="435" name="Google Shape;435;p31"/>
          <p:cNvGrpSpPr/>
          <p:nvPr/>
        </p:nvGrpSpPr>
        <p:grpSpPr>
          <a:xfrm>
            <a:off x="56168" y="2569464"/>
            <a:ext cx="242107" cy="1340860"/>
            <a:chOff x="56168" y="2761488"/>
            <a:chExt cx="242107" cy="1340860"/>
          </a:xfrm>
        </p:grpSpPr>
        <p:sp>
          <p:nvSpPr>
            <p:cNvPr id="436" name="Google Shape;436;p31"/>
            <p:cNvSpPr/>
            <p:nvPr/>
          </p:nvSpPr>
          <p:spPr>
            <a:xfrm rot="5400000">
              <a:off x="237744" y="333124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7" name="Google Shape;437;p31"/>
            <p:cNvSpPr/>
            <p:nvPr/>
          </p:nvSpPr>
          <p:spPr>
            <a:xfrm rot="5400000">
              <a:off x="54864" y="333124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8" name="Google Shape;438;p31"/>
            <p:cNvSpPr/>
            <p:nvPr/>
          </p:nvSpPr>
          <p:spPr>
            <a:xfrm rot="5400000">
              <a:off x="237744" y="3189133"/>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9" name="Google Shape;439;p31"/>
            <p:cNvSpPr/>
            <p:nvPr/>
          </p:nvSpPr>
          <p:spPr>
            <a:xfrm rot="5400000">
              <a:off x="54864" y="3189133"/>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31"/>
            <p:cNvSpPr/>
            <p:nvPr/>
          </p:nvSpPr>
          <p:spPr>
            <a:xfrm rot="5400000">
              <a:off x="237744" y="3047019"/>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31"/>
            <p:cNvSpPr/>
            <p:nvPr/>
          </p:nvSpPr>
          <p:spPr>
            <a:xfrm rot="5400000">
              <a:off x="54864" y="3047019"/>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31"/>
            <p:cNvSpPr/>
            <p:nvPr/>
          </p:nvSpPr>
          <p:spPr>
            <a:xfrm rot="5400000">
              <a:off x="237744" y="290490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3" name="Google Shape;443;p31"/>
            <p:cNvSpPr/>
            <p:nvPr/>
          </p:nvSpPr>
          <p:spPr>
            <a:xfrm rot="5400000">
              <a:off x="54864" y="290490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p31"/>
            <p:cNvSpPr/>
            <p:nvPr/>
          </p:nvSpPr>
          <p:spPr>
            <a:xfrm rot="5400000">
              <a:off x="237744" y="276279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31"/>
            <p:cNvSpPr/>
            <p:nvPr/>
          </p:nvSpPr>
          <p:spPr>
            <a:xfrm rot="5400000">
              <a:off x="54864" y="276279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31"/>
            <p:cNvSpPr/>
            <p:nvPr/>
          </p:nvSpPr>
          <p:spPr>
            <a:xfrm rot="5400000">
              <a:off x="237744" y="40418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31"/>
            <p:cNvSpPr/>
            <p:nvPr/>
          </p:nvSpPr>
          <p:spPr>
            <a:xfrm rot="5400000">
              <a:off x="54864" y="4041817"/>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p31"/>
            <p:cNvSpPr/>
            <p:nvPr/>
          </p:nvSpPr>
          <p:spPr>
            <a:xfrm rot="5400000">
              <a:off x="237744" y="3899703"/>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31"/>
            <p:cNvSpPr/>
            <p:nvPr/>
          </p:nvSpPr>
          <p:spPr>
            <a:xfrm rot="5400000">
              <a:off x="54864" y="3899703"/>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31"/>
            <p:cNvSpPr/>
            <p:nvPr/>
          </p:nvSpPr>
          <p:spPr>
            <a:xfrm rot="5400000">
              <a:off x="237744" y="3757589"/>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p31"/>
            <p:cNvSpPr/>
            <p:nvPr/>
          </p:nvSpPr>
          <p:spPr>
            <a:xfrm rot="5400000">
              <a:off x="54864" y="3757589"/>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p31"/>
            <p:cNvSpPr/>
            <p:nvPr/>
          </p:nvSpPr>
          <p:spPr>
            <a:xfrm rot="5400000">
              <a:off x="237744" y="361547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p31"/>
            <p:cNvSpPr/>
            <p:nvPr/>
          </p:nvSpPr>
          <p:spPr>
            <a:xfrm rot="5400000">
              <a:off x="54864" y="3615475"/>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4" name="Google Shape;454;p31"/>
            <p:cNvSpPr/>
            <p:nvPr/>
          </p:nvSpPr>
          <p:spPr>
            <a:xfrm rot="5400000">
              <a:off x="237744" y="347336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p31"/>
            <p:cNvSpPr/>
            <p:nvPr/>
          </p:nvSpPr>
          <p:spPr>
            <a:xfrm rot="5400000">
              <a:off x="54864" y="3473361"/>
              <a:ext cx="61834"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56" name="Google Shape;456;p31"/>
          <p:cNvSpPr/>
          <p:nvPr/>
        </p:nvSpPr>
        <p:spPr>
          <a:xfrm>
            <a:off x="0" y="6501384"/>
            <a:ext cx="12192000" cy="35661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7" name="Google Shape;457;p31"/>
          <p:cNvGrpSpPr/>
          <p:nvPr/>
        </p:nvGrpSpPr>
        <p:grpSpPr>
          <a:xfrm>
            <a:off x="5645400" y="578775"/>
            <a:ext cx="6117335" cy="5760402"/>
            <a:chOff x="0" y="-39684"/>
            <a:chExt cx="6117335" cy="5588825"/>
          </a:xfrm>
        </p:grpSpPr>
        <p:sp>
          <p:nvSpPr>
            <p:cNvPr id="458" name="Google Shape;458;p31"/>
            <p:cNvSpPr/>
            <p:nvPr/>
          </p:nvSpPr>
          <p:spPr>
            <a:xfrm>
              <a:off x="0" y="677"/>
              <a:ext cx="6117300" cy="1300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1"/>
            <p:cNvSpPr/>
            <p:nvPr/>
          </p:nvSpPr>
          <p:spPr>
            <a:xfrm>
              <a:off x="1830993" y="677"/>
              <a:ext cx="4286342" cy="15852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1"/>
            <p:cNvSpPr txBox="1"/>
            <p:nvPr/>
          </p:nvSpPr>
          <p:spPr>
            <a:xfrm>
              <a:off x="1292850" y="-39684"/>
              <a:ext cx="4760400" cy="1377000"/>
            </a:xfrm>
            <a:prstGeom prst="rect">
              <a:avLst/>
            </a:prstGeom>
            <a:noFill/>
            <a:ln>
              <a:noFill/>
            </a:ln>
          </p:spPr>
          <p:txBody>
            <a:bodyPr spcFirstLastPara="1" wrap="square" lIns="167775" tIns="167775" rIns="167775" bIns="167775"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Utility Bill Assistance</a:t>
              </a:r>
              <a:endParaRPr sz="16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6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100">
                  <a:solidFill>
                    <a:schemeClr val="dk1"/>
                  </a:solidFill>
                  <a:latin typeface="Calibri"/>
                  <a:ea typeface="Calibri"/>
                  <a:cs typeface="Calibri"/>
                  <a:sym typeface="Calibri"/>
                </a:rPr>
                <a:t>Low Income</a:t>
              </a:r>
              <a:r>
                <a:rPr lang="en-US" sz="1100" b="1">
                  <a:solidFill>
                    <a:schemeClr val="dk1"/>
                  </a:solidFill>
                  <a:latin typeface="Calibri"/>
                  <a:ea typeface="Calibri"/>
                  <a:cs typeface="Calibri"/>
                  <a:sym typeface="Calibri"/>
                </a:rPr>
                <a:t> </a:t>
              </a:r>
              <a:r>
                <a:rPr lang="en-US" sz="1100">
                  <a:solidFill>
                    <a:schemeClr val="dk1"/>
                  </a:solidFill>
                  <a:latin typeface="Calibri"/>
                  <a:ea typeface="Calibri"/>
                  <a:cs typeface="Calibri"/>
                  <a:sym typeface="Calibri"/>
                </a:rPr>
                <a:t>Home Energy Assistance Program (LIHEAP)</a:t>
              </a:r>
              <a:endParaRPr sz="11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100" b="1">
                  <a:solidFill>
                    <a:schemeClr val="dk1"/>
                  </a:solidFill>
                  <a:latin typeface="Calibri"/>
                  <a:ea typeface="Calibri"/>
                  <a:cs typeface="Calibri"/>
                  <a:sym typeface="Calibri"/>
                </a:rPr>
                <a:t>September, 1st 2022 through May, 31st 2023</a:t>
              </a:r>
              <a:endParaRPr sz="11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100">
                  <a:solidFill>
                    <a:schemeClr val="dk1"/>
                  </a:solidFill>
                  <a:latin typeface="Calibri"/>
                  <a:ea typeface="Calibri"/>
                  <a:cs typeface="Calibri"/>
                  <a:sym typeface="Calibri"/>
                </a:rPr>
                <a:t>To apply, visit: </a:t>
              </a:r>
              <a:r>
                <a:rPr lang="en-US" sz="1000" u="sng">
                  <a:solidFill>
                    <a:schemeClr val="hlink"/>
                  </a:solidFill>
                  <a:latin typeface="Calibri"/>
                  <a:ea typeface="Calibri"/>
                  <a:cs typeface="Calibri"/>
                  <a:sym typeface="Calibri"/>
                  <a:hlinkClick r:id="rId3"/>
                </a:rPr>
                <a:t>https://dceo.illinois.gov/communityservices/utilitybillassistance</a:t>
              </a:r>
              <a:endParaRPr sz="10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000">
                  <a:solidFill>
                    <a:schemeClr val="dk1"/>
                  </a:solidFill>
                  <a:latin typeface="Calibri"/>
                  <a:ea typeface="Calibri"/>
                  <a:cs typeface="Calibri"/>
                  <a:sym typeface="Calibri"/>
                </a:rPr>
                <a:t>Provider: Illinois Department of Commerce &amp; Economic Opportunity</a:t>
              </a:r>
              <a:endParaRPr sz="10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100" b="1">
                <a:solidFill>
                  <a:schemeClr val="dk1"/>
                </a:solidFill>
                <a:latin typeface="Calibri"/>
                <a:ea typeface="Calibri"/>
                <a:cs typeface="Calibri"/>
                <a:sym typeface="Calibri"/>
              </a:endParaRPr>
            </a:p>
          </p:txBody>
        </p:sp>
        <p:sp>
          <p:nvSpPr>
            <p:cNvPr id="461" name="Google Shape;461;p31"/>
            <p:cNvSpPr/>
            <p:nvPr/>
          </p:nvSpPr>
          <p:spPr>
            <a:xfrm>
              <a:off x="25" y="1576309"/>
              <a:ext cx="6117300" cy="1585200"/>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1"/>
            <p:cNvSpPr/>
            <p:nvPr/>
          </p:nvSpPr>
          <p:spPr>
            <a:xfrm>
              <a:off x="327145" y="1895376"/>
              <a:ext cx="871800" cy="871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1"/>
            <p:cNvSpPr/>
            <p:nvPr/>
          </p:nvSpPr>
          <p:spPr>
            <a:xfrm>
              <a:off x="1830993" y="1982271"/>
              <a:ext cx="4286342" cy="15852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1"/>
            <p:cNvSpPr txBox="1"/>
            <p:nvPr/>
          </p:nvSpPr>
          <p:spPr>
            <a:xfrm>
              <a:off x="1389743" y="1576310"/>
              <a:ext cx="4286400" cy="1585200"/>
            </a:xfrm>
            <a:prstGeom prst="rect">
              <a:avLst/>
            </a:prstGeom>
            <a:noFill/>
            <a:ln>
              <a:noFill/>
            </a:ln>
          </p:spPr>
          <p:txBody>
            <a:bodyPr spcFirstLastPara="1" wrap="square" lIns="167775" tIns="167775" rIns="167775" bIns="167775"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Homeowner Assistance</a:t>
              </a:r>
              <a:endParaRPr sz="16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6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Illinois Homeowner Assistance Fund (ILHAF)</a:t>
              </a:r>
              <a:endParaRPr sz="16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November, 1st  2022 through March 31,2023</a:t>
              </a:r>
              <a:endParaRPr sz="11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To apply, visit: </a:t>
              </a:r>
              <a:r>
                <a:rPr lang="en-US" sz="1100" u="sng">
                  <a:solidFill>
                    <a:schemeClr val="hlink"/>
                  </a:solidFill>
                  <a:latin typeface="Calibri"/>
                  <a:ea typeface="Calibri"/>
                  <a:cs typeface="Calibri"/>
                  <a:sym typeface="Calibri"/>
                  <a:hlinkClick r:id="rId5"/>
                </a:rPr>
                <a:t>https://www.illinoishousinghelp.org/ilhaf</a:t>
              </a: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Provider: Illinois Housing Development Authority (IHDA)</a:t>
              </a:r>
              <a:endParaRPr sz="1100">
                <a:solidFill>
                  <a:schemeClr val="dk1"/>
                </a:solidFill>
                <a:latin typeface="Calibri"/>
                <a:ea typeface="Calibri"/>
                <a:cs typeface="Calibri"/>
                <a:sym typeface="Calibri"/>
              </a:endParaRPr>
            </a:p>
          </p:txBody>
        </p:sp>
        <p:sp>
          <p:nvSpPr>
            <p:cNvPr id="465" name="Google Shape;465;p31"/>
            <p:cNvSpPr/>
            <p:nvPr/>
          </p:nvSpPr>
          <p:spPr>
            <a:xfrm>
              <a:off x="0" y="3446343"/>
              <a:ext cx="6117300" cy="2040300"/>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1"/>
            <p:cNvSpPr/>
            <p:nvPr/>
          </p:nvSpPr>
          <p:spPr>
            <a:xfrm>
              <a:off x="1830993" y="3963866"/>
              <a:ext cx="4286342" cy="15852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7" name="Google Shape;467;p31" descr="A close up of a logo&#10;&#10;Description automatically generated"/>
          <p:cNvPicPr preferRelativeResize="0"/>
          <p:nvPr/>
        </p:nvPicPr>
        <p:blipFill rotWithShape="1">
          <a:blip r:embed="rId6">
            <a:alphaModFix/>
          </a:blip>
          <a:srcRect/>
          <a:stretch/>
        </p:blipFill>
        <p:spPr>
          <a:xfrm>
            <a:off x="10822777" y="-10"/>
            <a:ext cx="1320544" cy="589842"/>
          </a:xfrm>
          <a:prstGeom prst="rect">
            <a:avLst/>
          </a:prstGeom>
          <a:noFill/>
          <a:ln>
            <a:noFill/>
          </a:ln>
        </p:spPr>
      </p:pic>
      <p:pic>
        <p:nvPicPr>
          <p:cNvPr id="468" name="Google Shape;468;p31"/>
          <p:cNvPicPr preferRelativeResize="0"/>
          <p:nvPr/>
        </p:nvPicPr>
        <p:blipFill>
          <a:blip r:embed="rId7">
            <a:alphaModFix/>
          </a:blip>
          <a:stretch>
            <a:fillRect/>
          </a:stretch>
        </p:blipFill>
        <p:spPr>
          <a:xfrm>
            <a:off x="5847975" y="4560175"/>
            <a:ext cx="1187175" cy="1187175"/>
          </a:xfrm>
          <a:prstGeom prst="rect">
            <a:avLst/>
          </a:prstGeom>
          <a:noFill/>
          <a:ln>
            <a:noFill/>
          </a:ln>
        </p:spPr>
      </p:pic>
      <p:sp>
        <p:nvSpPr>
          <p:cNvPr id="469" name="Google Shape;469;p31"/>
          <p:cNvSpPr txBox="1"/>
          <p:nvPr/>
        </p:nvSpPr>
        <p:spPr>
          <a:xfrm>
            <a:off x="7035150" y="4208778"/>
            <a:ext cx="4286400" cy="2033700"/>
          </a:xfrm>
          <a:prstGeom prst="rect">
            <a:avLst/>
          </a:prstGeom>
          <a:noFill/>
          <a:ln>
            <a:noFill/>
          </a:ln>
        </p:spPr>
        <p:txBody>
          <a:bodyPr spcFirstLastPara="1" wrap="square" lIns="167775" tIns="167775" rIns="167775" bIns="167775"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a:solidFill>
                  <a:schemeClr val="dk1"/>
                </a:solidFill>
                <a:latin typeface="Calibri"/>
                <a:ea typeface="Calibri"/>
                <a:cs typeface="Calibri"/>
                <a:sym typeface="Calibri"/>
              </a:rPr>
              <a:t>Rental Assistance</a:t>
            </a:r>
            <a:endParaRPr sz="1600" b="1">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6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Illinois Court-Based Rental Assistance Program</a:t>
            </a:r>
            <a:endParaRPr sz="16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October, 3rd  2022 through June 31,2023</a:t>
            </a:r>
            <a:endParaRPr sz="11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To apply, visit: </a:t>
            </a:r>
            <a:r>
              <a:rPr lang="en-US" sz="1100" u="sng">
                <a:solidFill>
                  <a:schemeClr val="hlink"/>
                </a:solidFill>
                <a:latin typeface="Calibri"/>
                <a:ea typeface="Calibri"/>
                <a:cs typeface="Calibri"/>
                <a:sym typeface="Calibri"/>
                <a:hlinkClick r:id="rId8"/>
              </a:rPr>
              <a:t>https://www.ihda.org/about-ihda/cbrap/</a:t>
            </a: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Provider: Illinois Housing Development Authority (IHDA)</a:t>
            </a: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pic>
        <p:nvPicPr>
          <p:cNvPr id="470" name="Google Shape;470;p31"/>
          <p:cNvPicPr preferRelativeResize="0"/>
          <p:nvPr/>
        </p:nvPicPr>
        <p:blipFill>
          <a:blip r:embed="rId9">
            <a:alphaModFix/>
          </a:blip>
          <a:stretch>
            <a:fillRect/>
          </a:stretch>
        </p:blipFill>
        <p:spPr>
          <a:xfrm>
            <a:off x="5964799" y="814225"/>
            <a:ext cx="848900" cy="848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sp>
        <p:nvSpPr>
          <p:cNvPr id="598" name="Google Shape;598;g1edfe3ef1ed_0_297"/>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9" name="Google Shape;599;g1edfe3ef1ed_0_297"/>
          <p:cNvSpPr/>
          <p:nvPr/>
        </p:nvSpPr>
        <p:spPr>
          <a:xfrm>
            <a:off x="0" y="-28136"/>
            <a:ext cx="5020800" cy="649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601" name="Google Shape;601;g1edfe3ef1ed_0_297"/>
          <p:cNvGrpSpPr/>
          <p:nvPr/>
        </p:nvGrpSpPr>
        <p:grpSpPr>
          <a:xfrm>
            <a:off x="56294" y="2569464"/>
            <a:ext cx="241980" cy="1340826"/>
            <a:chOff x="56294" y="2761488"/>
            <a:chExt cx="241980" cy="1340826"/>
          </a:xfrm>
        </p:grpSpPr>
        <p:sp>
          <p:nvSpPr>
            <p:cNvPr id="602" name="Google Shape;602;g1edfe3ef1ed_0_297"/>
            <p:cNvSpPr/>
            <p:nvPr/>
          </p:nvSpPr>
          <p:spPr>
            <a:xfrm rot="5400000">
              <a:off x="237825" y="3331293"/>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3" name="Google Shape;603;g1edfe3ef1ed_0_297"/>
            <p:cNvSpPr/>
            <p:nvPr/>
          </p:nvSpPr>
          <p:spPr>
            <a:xfrm rot="5400000">
              <a:off x="54944" y="3331293"/>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4" name="Google Shape;604;g1edfe3ef1ed_0_297"/>
            <p:cNvSpPr/>
            <p:nvPr/>
          </p:nvSpPr>
          <p:spPr>
            <a:xfrm rot="5400000">
              <a:off x="237825" y="318918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5" name="Google Shape;605;g1edfe3ef1ed_0_297"/>
            <p:cNvSpPr/>
            <p:nvPr/>
          </p:nvSpPr>
          <p:spPr>
            <a:xfrm rot="5400000">
              <a:off x="54944" y="318918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6" name="Google Shape;606;g1edfe3ef1ed_0_297"/>
            <p:cNvSpPr/>
            <p:nvPr/>
          </p:nvSpPr>
          <p:spPr>
            <a:xfrm rot="5400000">
              <a:off x="237825" y="304706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7" name="Google Shape;607;g1edfe3ef1ed_0_297"/>
            <p:cNvSpPr/>
            <p:nvPr/>
          </p:nvSpPr>
          <p:spPr>
            <a:xfrm rot="5400000">
              <a:off x="54944" y="304706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8" name="Google Shape;608;g1edfe3ef1ed_0_297"/>
            <p:cNvSpPr/>
            <p:nvPr/>
          </p:nvSpPr>
          <p:spPr>
            <a:xfrm rot="5400000">
              <a:off x="237825" y="2904952"/>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9" name="Google Shape;609;g1edfe3ef1ed_0_297"/>
            <p:cNvSpPr/>
            <p:nvPr/>
          </p:nvSpPr>
          <p:spPr>
            <a:xfrm rot="5400000">
              <a:off x="54944" y="2904952"/>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0" name="Google Shape;610;g1edfe3ef1ed_0_297"/>
            <p:cNvSpPr/>
            <p:nvPr/>
          </p:nvSpPr>
          <p:spPr>
            <a:xfrm rot="5400000">
              <a:off x="237825" y="2762838"/>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1" name="Google Shape;611;g1edfe3ef1ed_0_297"/>
            <p:cNvSpPr/>
            <p:nvPr/>
          </p:nvSpPr>
          <p:spPr>
            <a:xfrm rot="5400000">
              <a:off x="54944" y="2762838"/>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2" name="Google Shape;612;g1edfe3ef1ed_0_297"/>
            <p:cNvSpPr/>
            <p:nvPr/>
          </p:nvSpPr>
          <p:spPr>
            <a:xfrm rot="5400000">
              <a:off x="237825" y="4041864"/>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3" name="Google Shape;613;g1edfe3ef1ed_0_297"/>
            <p:cNvSpPr/>
            <p:nvPr/>
          </p:nvSpPr>
          <p:spPr>
            <a:xfrm rot="5400000">
              <a:off x="54944" y="4041864"/>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4" name="Google Shape;614;g1edfe3ef1ed_0_297"/>
            <p:cNvSpPr/>
            <p:nvPr/>
          </p:nvSpPr>
          <p:spPr>
            <a:xfrm rot="5400000">
              <a:off x="237825" y="389975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5" name="Google Shape;615;g1edfe3ef1ed_0_297"/>
            <p:cNvSpPr/>
            <p:nvPr/>
          </p:nvSpPr>
          <p:spPr>
            <a:xfrm rot="5400000">
              <a:off x="54944" y="389975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6" name="Google Shape;616;g1edfe3ef1ed_0_297"/>
            <p:cNvSpPr/>
            <p:nvPr/>
          </p:nvSpPr>
          <p:spPr>
            <a:xfrm rot="5400000">
              <a:off x="237825" y="375763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7" name="Google Shape;617;g1edfe3ef1ed_0_297"/>
            <p:cNvSpPr/>
            <p:nvPr/>
          </p:nvSpPr>
          <p:spPr>
            <a:xfrm rot="5400000">
              <a:off x="54944" y="375763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8" name="Google Shape;618;g1edfe3ef1ed_0_297"/>
            <p:cNvSpPr/>
            <p:nvPr/>
          </p:nvSpPr>
          <p:spPr>
            <a:xfrm rot="5400000">
              <a:off x="237825" y="3615521"/>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9" name="Google Shape;619;g1edfe3ef1ed_0_297"/>
            <p:cNvSpPr/>
            <p:nvPr/>
          </p:nvSpPr>
          <p:spPr>
            <a:xfrm rot="5400000">
              <a:off x="54944" y="3615521"/>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0" name="Google Shape;620;g1edfe3ef1ed_0_297"/>
            <p:cNvSpPr/>
            <p:nvPr/>
          </p:nvSpPr>
          <p:spPr>
            <a:xfrm rot="5400000">
              <a:off x="237825" y="3473407"/>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1" name="Google Shape;621;g1edfe3ef1ed_0_297"/>
            <p:cNvSpPr/>
            <p:nvPr/>
          </p:nvSpPr>
          <p:spPr>
            <a:xfrm rot="5400000">
              <a:off x="54944" y="3473407"/>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22" name="Google Shape;622;g1edfe3ef1ed_0_297"/>
          <p:cNvSpPr/>
          <p:nvPr/>
        </p:nvSpPr>
        <p:spPr>
          <a:xfrm>
            <a:off x="0" y="6501384"/>
            <a:ext cx="12192000" cy="356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33" name="Google Shape;633;g1edfe3ef1ed_0_297" descr="A close up of a logo&#10;&#10;Description automatically generated"/>
          <p:cNvPicPr preferRelativeResize="0"/>
          <p:nvPr/>
        </p:nvPicPr>
        <p:blipFill rotWithShape="1">
          <a:blip r:embed="rId3">
            <a:alphaModFix/>
          </a:blip>
          <a:srcRect/>
          <a:stretch/>
        </p:blipFill>
        <p:spPr>
          <a:xfrm>
            <a:off x="10822777" y="-10"/>
            <a:ext cx="1320544" cy="589842"/>
          </a:xfrm>
          <a:prstGeom prst="rect">
            <a:avLst/>
          </a:prstGeom>
          <a:noFill/>
          <a:ln>
            <a:noFill/>
          </a:ln>
        </p:spPr>
      </p:pic>
      <p:pic>
        <p:nvPicPr>
          <p:cNvPr id="634" name="Google Shape;634;g1edfe3ef1ed_0_297"/>
          <p:cNvPicPr preferRelativeResize="0"/>
          <p:nvPr/>
        </p:nvPicPr>
        <p:blipFill>
          <a:blip r:embed="rId4">
            <a:alphaModFix/>
          </a:blip>
          <a:stretch>
            <a:fillRect/>
          </a:stretch>
        </p:blipFill>
        <p:spPr>
          <a:xfrm>
            <a:off x="5847975" y="4560175"/>
            <a:ext cx="1187175" cy="1187175"/>
          </a:xfrm>
          <a:prstGeom prst="rect">
            <a:avLst/>
          </a:prstGeom>
          <a:noFill/>
          <a:ln>
            <a:noFill/>
          </a:ln>
        </p:spPr>
      </p:pic>
      <p:pic>
        <p:nvPicPr>
          <p:cNvPr id="636" name="Google Shape;636;g1edfe3ef1ed_0_297"/>
          <p:cNvPicPr preferRelativeResize="0"/>
          <p:nvPr/>
        </p:nvPicPr>
        <p:blipFill>
          <a:blip r:embed="rId5">
            <a:alphaModFix/>
          </a:blip>
          <a:stretch>
            <a:fillRect/>
          </a:stretch>
        </p:blipFill>
        <p:spPr>
          <a:xfrm>
            <a:off x="5964799" y="814225"/>
            <a:ext cx="848900" cy="848900"/>
          </a:xfrm>
          <a:prstGeom prst="rect">
            <a:avLst/>
          </a:prstGeom>
          <a:noFill/>
          <a:ln>
            <a:noFill/>
          </a:ln>
        </p:spPr>
      </p:pic>
      <p:pic>
        <p:nvPicPr>
          <p:cNvPr id="7" name="Google Shape;634;g1edfe3ef1ed_0_297">
            <a:extLst>
              <a:ext uri="{FF2B5EF4-FFF2-40B4-BE49-F238E27FC236}">
                <a16:creationId xmlns:a16="http://schemas.microsoft.com/office/drawing/2014/main" id="{791303FD-DEE6-4434-E149-6BF9B6B5A042}"/>
              </a:ext>
            </a:extLst>
          </p:cNvPr>
          <p:cNvPicPr preferRelativeResize="0"/>
          <p:nvPr/>
        </p:nvPicPr>
        <p:blipFill>
          <a:blip r:embed="rId4">
            <a:alphaModFix/>
          </a:blip>
          <a:stretch>
            <a:fillRect/>
          </a:stretch>
        </p:blipFill>
        <p:spPr>
          <a:xfrm>
            <a:off x="5795661" y="4560175"/>
            <a:ext cx="1187175" cy="1187175"/>
          </a:xfrm>
          <a:prstGeom prst="rect">
            <a:avLst/>
          </a:prstGeom>
          <a:noFill/>
          <a:ln>
            <a:noFill/>
          </a:ln>
        </p:spPr>
      </p:pic>
      <p:sp>
        <p:nvSpPr>
          <p:cNvPr id="8" name="Google Shape;418;p47">
            <a:extLst>
              <a:ext uri="{FF2B5EF4-FFF2-40B4-BE49-F238E27FC236}">
                <a16:creationId xmlns:a16="http://schemas.microsoft.com/office/drawing/2014/main" id="{F04C6D43-5B5E-CE19-0953-950C28867DAC}"/>
              </a:ext>
            </a:extLst>
          </p:cNvPr>
          <p:cNvSpPr txBox="1">
            <a:spLocks/>
          </p:cNvSpPr>
          <p:nvPr/>
        </p:nvSpPr>
        <p:spPr>
          <a:xfrm>
            <a:off x="5514535" y="1003049"/>
            <a:ext cx="6175717" cy="926400"/>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44546A"/>
              </a:buClr>
              <a:buSzPct val="36666"/>
              <a:buFont typeface="Arial"/>
              <a:buNone/>
              <a:tabLst/>
              <a:defRPr/>
            </a:pPr>
            <a:r>
              <a:rPr kumimoji="0" lang="es-ES" sz="3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Raleway"/>
              </a:rPr>
              <a:t>Cook County Legal Aid for Housing and Debt (CCLAHD)</a:t>
            </a:r>
            <a:endParaRPr kumimoji="0" lang="en-US" sz="3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Raleway"/>
            </a:endParaRPr>
          </a:p>
        </p:txBody>
      </p:sp>
      <p:sp>
        <p:nvSpPr>
          <p:cNvPr id="9" name="Google Shape;419;p47">
            <a:extLst>
              <a:ext uri="{FF2B5EF4-FFF2-40B4-BE49-F238E27FC236}">
                <a16:creationId xmlns:a16="http://schemas.microsoft.com/office/drawing/2014/main" id="{5079FF0D-D187-8915-A9A1-5F267C511F20}"/>
              </a:ext>
            </a:extLst>
          </p:cNvPr>
          <p:cNvSpPr txBox="1">
            <a:spLocks/>
          </p:cNvSpPr>
          <p:nvPr/>
        </p:nvSpPr>
        <p:spPr>
          <a:xfrm>
            <a:off x="6567638" y="2039936"/>
            <a:ext cx="4023300" cy="3002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457200" marR="0" lvl="0" indent="-342900" algn="l" defTabSz="914400" rtl="0" eaLnBrk="1" fontAlgn="auto" latinLnBrk="0" hangingPunct="1">
              <a:lnSpc>
                <a:spcPct val="115000"/>
              </a:lnSpc>
              <a:spcBef>
                <a:spcPts val="0"/>
              </a:spcBef>
              <a:spcAft>
                <a:spcPts val="0"/>
              </a:spcAft>
              <a:buClr>
                <a:srgbClr val="44546A"/>
              </a:buClr>
              <a:buSzPts val="1800"/>
              <a:buFont typeface="Lato"/>
              <a:buChar char="●"/>
              <a:tabLst/>
              <a:defRPr/>
            </a:pPr>
            <a:endParaRPr kumimoji="0" lang="es-ES" sz="1800" b="0" i="0" u="none" strike="noStrike" kern="0" cap="none" spc="0" normalizeH="0" baseline="0" noProof="0" dirty="0">
              <a:ln>
                <a:noFill/>
              </a:ln>
              <a:solidFill>
                <a:srgbClr val="000000"/>
              </a:solidFill>
              <a:effectLst/>
              <a:uLnTx/>
              <a:uFillTx/>
              <a:latin typeface="Calibri" panose="020F0502020204030204" pitchFamily="34" charset="0"/>
              <a:ea typeface="Lato"/>
              <a:cs typeface="Calibri" panose="020F0502020204030204" pitchFamily="34" charset="0"/>
              <a:sym typeface="Lato"/>
            </a:endParaRPr>
          </a:p>
          <a:p>
            <a:pPr marL="457200" marR="0" lvl="0" indent="-342900" algn="l" defTabSz="914400" rtl="0" eaLnBrk="1" fontAlgn="auto" latinLnBrk="0" hangingPunct="1">
              <a:lnSpc>
                <a:spcPct val="115000"/>
              </a:lnSpc>
              <a:spcBef>
                <a:spcPts val="0"/>
              </a:spcBef>
              <a:spcAft>
                <a:spcPts val="0"/>
              </a:spcAft>
              <a:buClr>
                <a:srgbClr val="44546A"/>
              </a:buClr>
              <a:buSzPts val="1800"/>
              <a:buFont typeface="Lato"/>
              <a:buChar char="●"/>
              <a:tabLst/>
              <a:defRPr/>
            </a:pPr>
            <a:r>
              <a:rPr kumimoji="0" lang="es-ES" sz="1800" b="0" i="0" u="none" strike="noStrike" kern="0" cap="none" spc="0" normalizeH="0" baseline="0" noProof="0" dirty="0">
                <a:ln>
                  <a:noFill/>
                </a:ln>
                <a:solidFill>
                  <a:srgbClr val="000000"/>
                </a:solidFill>
                <a:effectLst/>
                <a:uLnTx/>
                <a:uFillTx/>
                <a:latin typeface="Calibri" panose="020F0502020204030204" pitchFamily="34" charset="0"/>
                <a:ea typeface="Lato"/>
                <a:cs typeface="Calibri" panose="020F0502020204030204" pitchFamily="34" charset="0"/>
                <a:sym typeface="Lato"/>
              </a:rPr>
              <a:t>Free legal help with evictions, foreclosures, debt, and propert</a:t>
            </a:r>
            <a:r>
              <a:rPr lang="es-ES" dirty="0">
                <a:solidFill>
                  <a:srgbClr val="000000"/>
                </a:solidFill>
                <a:latin typeface="Calibri" panose="020F0502020204030204" pitchFamily="34" charset="0"/>
                <a:cs typeface="Calibri" panose="020F0502020204030204" pitchFamily="34" charset="0"/>
              </a:rPr>
              <a:t>y tax issues for residents of Cook County. </a:t>
            </a:r>
          </a:p>
          <a:p>
            <a:pPr marL="457200" marR="0" lvl="0" indent="-342900" algn="l" defTabSz="914400" rtl="0" eaLnBrk="1" fontAlgn="auto" latinLnBrk="0" hangingPunct="1">
              <a:lnSpc>
                <a:spcPct val="115000"/>
              </a:lnSpc>
              <a:spcBef>
                <a:spcPts val="0"/>
              </a:spcBef>
              <a:spcAft>
                <a:spcPts val="0"/>
              </a:spcAft>
              <a:buClr>
                <a:srgbClr val="44546A"/>
              </a:buClr>
              <a:buSzPts val="1800"/>
              <a:buFont typeface="Lato"/>
              <a:buChar char="●"/>
              <a:tabLst/>
              <a:defRPr/>
            </a:pPr>
            <a:r>
              <a:rPr lang="es-ES" b="1" dirty="0">
                <a:solidFill>
                  <a:srgbClr val="000000"/>
                </a:solidFill>
                <a:latin typeface="Calibri" panose="020F0502020204030204" pitchFamily="34" charset="0"/>
                <a:cs typeface="Calibri" panose="020F0502020204030204" pitchFamily="34" charset="0"/>
              </a:rPr>
              <a:t>Phone: </a:t>
            </a:r>
            <a:r>
              <a:rPr kumimoji="0" lang="es-ES" sz="1800" b="1" i="0" u="none" strike="noStrike" kern="0" cap="none" spc="0" normalizeH="0" baseline="0" noProof="0" dirty="0">
                <a:ln>
                  <a:noFill/>
                </a:ln>
                <a:solidFill>
                  <a:srgbClr val="000000"/>
                </a:solidFill>
                <a:effectLst/>
                <a:uLnTx/>
                <a:uFillTx/>
                <a:latin typeface="Calibri" panose="020F0502020204030204" pitchFamily="34" charset="0"/>
                <a:ea typeface="Lato"/>
                <a:cs typeface="Calibri" panose="020F0502020204030204" pitchFamily="34" charset="0"/>
                <a:sym typeface="Lato"/>
              </a:rPr>
              <a:t> 855-956-5763</a:t>
            </a:r>
          </a:p>
          <a:p>
            <a:pPr marL="457200" marR="0" lvl="0" indent="-342900" algn="l" defTabSz="914400" rtl="0" eaLnBrk="1" fontAlgn="auto" latinLnBrk="0" hangingPunct="1">
              <a:lnSpc>
                <a:spcPct val="115000"/>
              </a:lnSpc>
              <a:spcBef>
                <a:spcPts val="0"/>
              </a:spcBef>
              <a:spcAft>
                <a:spcPts val="0"/>
              </a:spcAft>
              <a:buClr>
                <a:srgbClr val="44546A"/>
              </a:buClr>
              <a:buSzPts val="1800"/>
              <a:buFont typeface="Lato"/>
              <a:buChar char="●"/>
              <a:tabLst/>
              <a:defRPr/>
            </a:pPr>
            <a:r>
              <a:rPr kumimoji="0" lang="es-ES" sz="1800" b="0" i="0" u="sng" strike="noStrike" kern="0" cap="none" spc="0" normalizeH="0" baseline="0" noProof="0" dirty="0">
                <a:ln>
                  <a:noFill/>
                </a:ln>
                <a:solidFill>
                  <a:srgbClr val="0563C1"/>
                </a:solidFill>
                <a:effectLst/>
                <a:uLnTx/>
                <a:uFillTx/>
                <a:latin typeface="Calibri" panose="020F0502020204030204" pitchFamily="34" charset="0"/>
                <a:ea typeface="Lato"/>
                <a:cs typeface="Calibri" panose="020F0502020204030204" pitchFamily="34" charset="0"/>
                <a:sym typeface="Lato"/>
                <a:hlinkClick r:id="rId6"/>
              </a:rPr>
              <a:t>www.cookcountylegalaid.org</a:t>
            </a:r>
            <a:endParaRPr kumimoji="0" lang="es-ES" sz="1800" b="0" i="0" u="none" strike="noStrike" kern="0" cap="none" spc="0" normalizeH="0" baseline="0" noProof="0" dirty="0">
              <a:ln>
                <a:noFill/>
              </a:ln>
              <a:solidFill>
                <a:srgbClr val="44546A"/>
              </a:solidFill>
              <a:effectLst/>
              <a:uLnTx/>
              <a:uFillTx/>
              <a:latin typeface="Calibri" panose="020F0502020204030204" pitchFamily="34" charset="0"/>
              <a:ea typeface="Lato"/>
              <a:cs typeface="Calibri" panose="020F0502020204030204" pitchFamily="34" charset="0"/>
              <a:sym typeface="Lato"/>
            </a:endParaRPr>
          </a:p>
          <a:p>
            <a:pPr marL="0" marR="0" lvl="0" indent="0" algn="l" defTabSz="914400" rtl="0" eaLnBrk="1" fontAlgn="auto" latinLnBrk="0" hangingPunct="1">
              <a:lnSpc>
                <a:spcPct val="115000"/>
              </a:lnSpc>
              <a:spcBef>
                <a:spcPts val="1200"/>
              </a:spcBef>
              <a:spcAft>
                <a:spcPts val="1200"/>
              </a:spcAft>
              <a:buClr>
                <a:srgbClr val="44546A"/>
              </a:buClr>
              <a:buSzPts val="1800"/>
              <a:buFont typeface="Lato"/>
              <a:buNone/>
              <a:tabLst/>
              <a:defRPr/>
            </a:pPr>
            <a:endParaRPr kumimoji="0" lang="es-ES" sz="1800" b="0" i="0" u="none" strike="noStrike" kern="0" cap="none" spc="0" normalizeH="0" baseline="0" noProof="0" dirty="0">
              <a:ln>
                <a:noFill/>
              </a:ln>
              <a:solidFill>
                <a:srgbClr val="44546A"/>
              </a:solidFill>
              <a:effectLst/>
              <a:uLnTx/>
              <a:uFillTx/>
              <a:latin typeface="Lato"/>
              <a:ea typeface="Lato"/>
              <a:cs typeface="Lato"/>
              <a:sym typeface="Lato"/>
            </a:endParaRPr>
          </a:p>
        </p:txBody>
      </p:sp>
      <p:pic>
        <p:nvPicPr>
          <p:cNvPr id="3" name="Picture 2">
            <a:extLst>
              <a:ext uri="{FF2B5EF4-FFF2-40B4-BE49-F238E27FC236}">
                <a16:creationId xmlns:a16="http://schemas.microsoft.com/office/drawing/2014/main" id="{3B4A5330-E6A7-0574-2DC0-0AF36C983E32}"/>
              </a:ext>
            </a:extLst>
          </p:cNvPr>
          <p:cNvPicPr>
            <a:picLocks noChangeAspect="1"/>
          </p:cNvPicPr>
          <p:nvPr/>
        </p:nvPicPr>
        <p:blipFill>
          <a:blip r:embed="rId7"/>
          <a:stretch>
            <a:fillRect/>
          </a:stretch>
        </p:blipFill>
        <p:spPr>
          <a:xfrm>
            <a:off x="377929" y="372046"/>
            <a:ext cx="4482446" cy="5815974"/>
          </a:xfrm>
          <a:prstGeom prst="rect">
            <a:avLst/>
          </a:prstGeom>
        </p:spPr>
      </p:pic>
    </p:spTree>
    <p:extLst>
      <p:ext uri="{BB962C8B-B14F-4D97-AF65-F5344CB8AC3E}">
        <p14:creationId xmlns:p14="http://schemas.microsoft.com/office/powerpoint/2010/main" val="112469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g200fe84b366_1_1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g200fe84b366_1_1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g200fe84b366_1_1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9" name="Google Shape;479;g200fe84b366_1_14" descr="A close up of a logo&#10;&#10;Description automatically generated"/>
          <p:cNvPicPr preferRelativeResize="0"/>
          <p:nvPr/>
        </p:nvPicPr>
        <p:blipFill rotWithShape="1">
          <a:blip r:embed="rId3">
            <a:alphaModFix/>
          </a:blip>
          <a:srcRect/>
          <a:stretch/>
        </p:blipFill>
        <p:spPr>
          <a:xfrm>
            <a:off x="10693526" y="296422"/>
            <a:ext cx="1320544" cy="589842"/>
          </a:xfrm>
          <a:prstGeom prst="rect">
            <a:avLst/>
          </a:prstGeom>
          <a:noFill/>
          <a:ln>
            <a:noFill/>
          </a:ln>
        </p:spPr>
      </p:pic>
      <p:sp>
        <p:nvSpPr>
          <p:cNvPr id="480" name="Google Shape;480;g200fe84b366_1_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p:txBody>
      </p:sp>
      <p:sp>
        <p:nvSpPr>
          <p:cNvPr id="481" name="Google Shape;481;g200fe84b366_1_14"/>
          <p:cNvSpPr/>
          <p:nvPr/>
        </p:nvSpPr>
        <p:spPr>
          <a:xfrm>
            <a:off x="879894" y="1778479"/>
            <a:ext cx="3234900" cy="4356300"/>
          </a:xfrm>
          <a:prstGeom prst="roundRect">
            <a:avLst>
              <a:gd name="adj" fmla="val 16667"/>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2" name="Google Shape;482;g200fe84b366_1_14"/>
          <p:cNvSpPr/>
          <p:nvPr/>
        </p:nvSpPr>
        <p:spPr>
          <a:xfrm>
            <a:off x="4114799" y="2569233"/>
            <a:ext cx="7246200" cy="2861100"/>
          </a:xfrm>
          <a:prstGeom prst="roundRect">
            <a:avLst>
              <a:gd name="adj" fmla="val 16667"/>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3" name="Google Shape;483;g200fe84b366_1_14"/>
          <p:cNvSpPr txBox="1"/>
          <p:nvPr/>
        </p:nvSpPr>
        <p:spPr>
          <a:xfrm>
            <a:off x="1231653" y="3584278"/>
            <a:ext cx="2531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Raleway"/>
                <a:ea typeface="Raleway"/>
                <a:cs typeface="Raleway"/>
                <a:sym typeface="Raleway"/>
              </a:rPr>
              <a:t>Contact</a:t>
            </a:r>
            <a:endParaRPr sz="1400" b="1" i="0" u="none" strike="noStrike" cap="none">
              <a:solidFill>
                <a:srgbClr val="000000"/>
              </a:solidFill>
              <a:latin typeface="Raleway"/>
              <a:ea typeface="Raleway"/>
              <a:cs typeface="Raleway"/>
              <a:sym typeface="Raleway"/>
            </a:endParaRPr>
          </a:p>
        </p:txBody>
      </p:sp>
      <p:sp>
        <p:nvSpPr>
          <p:cNvPr id="484" name="Google Shape;484;g200fe84b366_1_14"/>
          <p:cNvSpPr txBox="1"/>
          <p:nvPr/>
        </p:nvSpPr>
        <p:spPr>
          <a:xfrm>
            <a:off x="4305660" y="2666640"/>
            <a:ext cx="70419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latin typeface="Lato"/>
                <a:ea typeface="Lato"/>
                <a:cs typeface="Lato"/>
                <a:sym typeface="Lato"/>
              </a:rPr>
              <a:t>Nina Sedeño, Immigration Policy Analyst </a:t>
            </a:r>
            <a:endParaRPr sz="2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chemeClr val="dk1"/>
                </a:solidFill>
                <a:latin typeface="Lato"/>
                <a:ea typeface="Lato"/>
                <a:cs typeface="Lato"/>
                <a:sym typeface="Lato"/>
              </a:rPr>
              <a:t> Latino Policy Forum </a:t>
            </a:r>
            <a:endParaRPr sz="2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u="sng">
                <a:solidFill>
                  <a:schemeClr val="hlink"/>
                </a:solidFill>
                <a:latin typeface="Lato"/>
                <a:ea typeface="Lato"/>
                <a:cs typeface="Lato"/>
                <a:sym typeface="Lato"/>
                <a:hlinkClick r:id="rId4"/>
              </a:rPr>
              <a:t>nsedeno@latinopolicyforum.org</a:t>
            </a:r>
            <a:endParaRPr sz="2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latin typeface="Lato"/>
                <a:ea typeface="Lato"/>
                <a:cs typeface="Lato"/>
                <a:sym typeface="Lato"/>
              </a:rPr>
              <a:t>Anna Arzuaga, Housing Policy Analyst</a:t>
            </a:r>
            <a:endParaRPr sz="2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i="0" u="none" strike="noStrike" cap="none">
                <a:solidFill>
                  <a:schemeClr val="dk1"/>
                </a:solidFill>
                <a:latin typeface="Lato"/>
                <a:ea typeface="Lato"/>
                <a:cs typeface="Lato"/>
                <a:sym typeface="Lato"/>
              </a:rPr>
              <a:t>Latino Policy Forum</a:t>
            </a:r>
            <a:endParaRPr sz="240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u="sng">
                <a:solidFill>
                  <a:schemeClr val="hlink"/>
                </a:solidFill>
                <a:latin typeface="Lato"/>
                <a:ea typeface="Lato"/>
                <a:cs typeface="Lato"/>
                <a:sym typeface="Lato"/>
                <a:hlinkClick r:id="rId5"/>
              </a:rPr>
              <a:t>aarzuaga@latinopolicyforum.org</a:t>
            </a:r>
            <a:endParaRPr sz="24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489"/>
        <p:cNvGrpSpPr/>
        <p:nvPr/>
      </p:nvGrpSpPr>
      <p:grpSpPr>
        <a:xfrm>
          <a:off x="0" y="0"/>
          <a:ext cx="0" cy="0"/>
          <a:chOff x="0" y="0"/>
          <a:chExt cx="0" cy="0"/>
        </a:xfrm>
      </p:grpSpPr>
      <p:sp>
        <p:nvSpPr>
          <p:cNvPr id="490" name="Google Shape;490;g200fe84b366_1_114"/>
          <p:cNvSpPr txBox="1">
            <a:spLocks noGrp="1"/>
          </p:cNvSpPr>
          <p:nvPr>
            <p:ph type="title"/>
          </p:nvPr>
        </p:nvSpPr>
        <p:spPr>
          <a:xfrm>
            <a:off x="6746625" y="1783954"/>
            <a:ext cx="4645200" cy="1645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Raleway"/>
                <a:ea typeface="Raleway"/>
                <a:cs typeface="Raleway"/>
                <a:sym typeface="Raleway"/>
              </a:rPr>
              <a:t>Questions?</a:t>
            </a:r>
            <a:endParaRPr sz="6000" b="1">
              <a:solidFill>
                <a:schemeClr val="lt1"/>
              </a:solidFill>
              <a:latin typeface="Raleway"/>
              <a:ea typeface="Raleway"/>
              <a:cs typeface="Raleway"/>
              <a:sym typeface="Raleway"/>
            </a:endParaRPr>
          </a:p>
        </p:txBody>
      </p:sp>
      <p:sp>
        <p:nvSpPr>
          <p:cNvPr id="491" name="Google Shape;491;g200fe84b366_1_11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92" name="Google Shape;492;g200fe84b366_1_114" descr="Icon&#10;&#10;Description automatically generated"/>
          <p:cNvPicPr preferRelativeResize="0">
            <a:picLocks noGrp="1"/>
          </p:cNvPicPr>
          <p:nvPr>
            <p:ph type="body" idx="1"/>
          </p:nvPr>
        </p:nvPicPr>
        <p:blipFill rotWithShape="1">
          <a:blip r:embed="rId3">
            <a:alphaModFix/>
          </a:blip>
          <a:srcRect b="3232"/>
          <a:stretch/>
        </p:blipFill>
        <p:spPr>
          <a:xfrm>
            <a:off x="20" y="10"/>
            <a:ext cx="6024000" cy="6858000"/>
          </a:xfrm>
          <a:prstGeom prst="rect">
            <a:avLst/>
          </a:prstGeom>
          <a:noFill/>
          <a:ln>
            <a:noFill/>
          </a:ln>
        </p:spPr>
      </p:pic>
      <p:pic>
        <p:nvPicPr>
          <p:cNvPr id="493" name="Google Shape;493;g200fe84b366_1_114" descr="A close up of a logo&#10;&#10;Description automatically generated"/>
          <p:cNvPicPr preferRelativeResize="0"/>
          <p:nvPr/>
        </p:nvPicPr>
        <p:blipFill rotWithShape="1">
          <a:blip r:embed="rId4">
            <a:alphaModFix/>
          </a:blip>
          <a:srcRect/>
          <a:stretch/>
        </p:blipFill>
        <p:spPr>
          <a:xfrm>
            <a:off x="327450" y="181403"/>
            <a:ext cx="1320544" cy="5898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200fe84b366_1_12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g200fe84b366_1_12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g200fe84b366_1_122"/>
          <p:cNvSpPr txBox="1">
            <a:spLocks noGrp="1"/>
          </p:cNvSpPr>
          <p:nvPr>
            <p:ph type="title"/>
          </p:nvPr>
        </p:nvSpPr>
        <p:spPr>
          <a:xfrm>
            <a:off x="6777601" y="1386308"/>
            <a:ext cx="4645200" cy="5220000"/>
          </a:xfrm>
          <a:prstGeom prst="rect">
            <a:avLst/>
          </a:prstGeom>
          <a:noFill/>
          <a:ln>
            <a:noFill/>
          </a:ln>
        </p:spPr>
        <p:txBody>
          <a:bodyPr spcFirstLastPara="1" wrap="square" lIns="91425" tIns="45700" rIns="91425" bIns="45700" anchor="b" anchorCtr="0">
            <a:normAutofit/>
          </a:bodyPr>
          <a:lstStyle/>
          <a:p>
            <a:pPr marL="0" lvl="2" indent="0" algn="l" rtl="0">
              <a:lnSpc>
                <a:spcPct val="100000"/>
              </a:lnSpc>
              <a:spcBef>
                <a:spcPts val="0"/>
              </a:spcBef>
              <a:spcAft>
                <a:spcPts val="0"/>
              </a:spcAft>
              <a:buSzPts val="1556"/>
              <a:buNone/>
            </a:pPr>
            <a:r>
              <a:rPr lang="en-US" sz="2800" b="1">
                <a:latin typeface="Lato"/>
                <a:ea typeface="Lato"/>
                <a:cs typeface="Lato"/>
                <a:sym typeface="Lato"/>
              </a:rPr>
              <a:t>Which of the following topics would you be most interested in for the next presentation/training?</a:t>
            </a:r>
            <a:br>
              <a:rPr lang="en-US" sz="2800" b="1">
                <a:latin typeface="Lato"/>
                <a:ea typeface="Lato"/>
                <a:cs typeface="Lato"/>
                <a:sym typeface="Lato"/>
              </a:rPr>
            </a:br>
            <a:br>
              <a:rPr lang="en-US" sz="2800" b="1">
                <a:latin typeface="Lato"/>
                <a:ea typeface="Lato"/>
                <a:cs typeface="Lato"/>
                <a:sym typeface="Lato"/>
              </a:rPr>
            </a:br>
            <a:r>
              <a:rPr lang="en-US" sz="2000">
                <a:latin typeface="Lato"/>
                <a:ea typeface="Lato"/>
                <a:cs typeface="Lato"/>
                <a:sym typeface="Lato"/>
              </a:rPr>
              <a:t>1. FHA and fair housing protections</a:t>
            </a:r>
            <a:br>
              <a:rPr lang="en-US" sz="2000">
                <a:latin typeface="Lato"/>
                <a:ea typeface="Lato"/>
                <a:cs typeface="Lato"/>
                <a:sym typeface="Lato"/>
              </a:rPr>
            </a:br>
            <a:br>
              <a:rPr lang="en-US" sz="2000">
                <a:latin typeface="Lato"/>
                <a:ea typeface="Lato"/>
                <a:cs typeface="Lato"/>
                <a:sym typeface="Lato"/>
              </a:rPr>
            </a:br>
            <a:r>
              <a:rPr lang="en-US" sz="2000">
                <a:latin typeface="Lato"/>
                <a:ea typeface="Lato"/>
                <a:cs typeface="Lato"/>
                <a:sym typeface="Lato"/>
              </a:rPr>
              <a:t>2. Eviction Process/Lockouts</a:t>
            </a:r>
            <a:br>
              <a:rPr lang="en-US" sz="2000">
                <a:latin typeface="Lato"/>
                <a:ea typeface="Lato"/>
                <a:cs typeface="Lato"/>
                <a:sym typeface="Lato"/>
              </a:rPr>
            </a:br>
            <a:r>
              <a:rPr lang="en-US" sz="2000">
                <a:latin typeface="Lato"/>
                <a:ea typeface="Lato"/>
                <a:cs typeface="Lato"/>
                <a:sym typeface="Lato"/>
              </a:rPr>
              <a:t> </a:t>
            </a:r>
            <a:br>
              <a:rPr lang="en-US" sz="2000">
                <a:latin typeface="Lato"/>
                <a:ea typeface="Lato"/>
                <a:cs typeface="Lato"/>
                <a:sym typeface="Lato"/>
              </a:rPr>
            </a:br>
            <a:r>
              <a:rPr lang="en-US" sz="2000">
                <a:latin typeface="Lato"/>
                <a:ea typeface="Lato"/>
                <a:cs typeface="Lato"/>
                <a:sym typeface="Lato"/>
              </a:rPr>
              <a:t>3. Responsibilities and Best Practices for Landlords</a:t>
            </a:r>
            <a:br>
              <a:rPr lang="en-US" sz="2000">
                <a:latin typeface="Lato"/>
                <a:ea typeface="Lato"/>
                <a:cs typeface="Lato"/>
                <a:sym typeface="Lato"/>
              </a:rPr>
            </a:br>
            <a:br>
              <a:rPr lang="en-US" sz="2000">
                <a:latin typeface="Lato"/>
                <a:ea typeface="Lato"/>
                <a:cs typeface="Lato"/>
                <a:sym typeface="Lato"/>
              </a:rPr>
            </a:br>
            <a:r>
              <a:rPr lang="en-US" sz="2000">
                <a:latin typeface="Lato"/>
                <a:ea typeface="Lato"/>
                <a:cs typeface="Lato"/>
                <a:sym typeface="Lato"/>
              </a:rPr>
              <a:t>4. Other (Please put in the chat)</a:t>
            </a:r>
            <a:endParaRPr>
              <a:latin typeface="Lato"/>
              <a:ea typeface="Lato"/>
              <a:cs typeface="Lato"/>
              <a:sym typeface="Lato"/>
            </a:endParaRPr>
          </a:p>
        </p:txBody>
      </p:sp>
      <p:pic>
        <p:nvPicPr>
          <p:cNvPr id="502" name="Google Shape;502;g200fe84b366_1_122" descr="A close up of a logo&#10;&#10;Description automatically generated"/>
          <p:cNvPicPr preferRelativeResize="0"/>
          <p:nvPr/>
        </p:nvPicPr>
        <p:blipFill rotWithShape="1">
          <a:blip r:embed="rId3">
            <a:alphaModFix/>
          </a:blip>
          <a:srcRect/>
          <a:stretch/>
        </p:blipFill>
        <p:spPr>
          <a:xfrm>
            <a:off x="10871454" y="0"/>
            <a:ext cx="1320544" cy="589842"/>
          </a:xfrm>
          <a:prstGeom prst="rect">
            <a:avLst/>
          </a:prstGeom>
          <a:noFill/>
          <a:ln>
            <a:noFill/>
          </a:ln>
        </p:spPr>
      </p:pic>
      <p:sp>
        <p:nvSpPr>
          <p:cNvPr id="503" name="Google Shape;503;g200fe84b366_1_12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4" name="Google Shape;504;g200fe84b366_1_122" descr="gracias.png"/>
          <p:cNvPicPr preferRelativeResize="0">
            <a:picLocks noGrp="1"/>
          </p:cNvPicPr>
          <p:nvPr>
            <p:ph type="body" idx="1"/>
          </p:nvPr>
        </p:nvPicPr>
        <p:blipFill rotWithShape="1">
          <a:blip r:embed="rId4">
            <a:alphaModFix/>
          </a:blip>
          <a:srcRect t="13056" b="13049"/>
          <a:stretch/>
        </p:blipFill>
        <p:spPr>
          <a:xfrm>
            <a:off x="1362840" y="822384"/>
            <a:ext cx="4900200" cy="202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5500" b="1">
                <a:latin typeface="Raleway"/>
                <a:ea typeface="Raleway"/>
                <a:cs typeface="Raleway"/>
                <a:sym typeface="Raleway"/>
              </a:rPr>
              <a:t>Agenda</a:t>
            </a:r>
            <a:endParaRPr sz="5500" b="1">
              <a:latin typeface="Raleway"/>
              <a:ea typeface="Raleway"/>
              <a:cs typeface="Raleway"/>
              <a:sym typeface="Raleway"/>
            </a:endParaRPr>
          </a:p>
        </p:txBody>
      </p:sp>
      <p:sp>
        <p:nvSpPr>
          <p:cNvPr id="113" name="Google Shape;113;p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3"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
        <p:nvSpPr>
          <p:cNvPr id="117" name="Google Shape;117;p3"/>
          <p:cNvSpPr txBox="1">
            <a:spLocks noGrp="1"/>
          </p:cNvSpPr>
          <p:nvPr>
            <p:ph type="body" idx="1"/>
          </p:nvPr>
        </p:nvSpPr>
        <p:spPr>
          <a:xfrm>
            <a:off x="1101476" y="1936195"/>
            <a:ext cx="10515600" cy="4615442"/>
          </a:xfrm>
          <a:prstGeom prst="rect">
            <a:avLst/>
          </a:prstGeom>
          <a:noFill/>
          <a:ln>
            <a:noFill/>
          </a:ln>
        </p:spPr>
        <p:txBody>
          <a:bodyPr spcFirstLastPara="1" wrap="square" lIns="91425" tIns="45700" rIns="91425" bIns="45700" anchor="t" anchorCtr="0">
            <a:normAutofit/>
          </a:bodyPr>
          <a:lstStyle/>
          <a:p>
            <a:pPr marL="228600" lvl="0" indent="-241300" algn="l" rtl="0">
              <a:lnSpc>
                <a:spcPct val="115000"/>
              </a:lnSpc>
              <a:spcBef>
                <a:spcPts val="0"/>
              </a:spcBef>
              <a:spcAft>
                <a:spcPts val="0"/>
              </a:spcAft>
              <a:buClr>
                <a:schemeClr val="dk1"/>
              </a:buClr>
              <a:buSzPts val="3000"/>
              <a:buFont typeface="Lato"/>
              <a:buChar char="•"/>
            </a:pPr>
            <a:r>
              <a:rPr lang="en-US" sz="3000">
                <a:latin typeface="Lato"/>
                <a:ea typeface="Lato"/>
                <a:cs typeface="Lato"/>
                <a:sym typeface="Lato"/>
              </a:rPr>
              <a:t>The Housing Rights for Immigrant Tenants Handbook</a:t>
            </a:r>
            <a:endParaRPr sz="3000">
              <a:latin typeface="Lato"/>
              <a:ea typeface="Lato"/>
              <a:cs typeface="Lato"/>
              <a:sym typeface="Lato"/>
            </a:endParaRPr>
          </a:p>
          <a:p>
            <a:pPr marL="228600" lvl="0" indent="-241300" algn="l" rtl="0">
              <a:lnSpc>
                <a:spcPct val="115000"/>
              </a:lnSpc>
              <a:spcBef>
                <a:spcPts val="1000"/>
              </a:spcBef>
              <a:spcAft>
                <a:spcPts val="0"/>
              </a:spcAft>
              <a:buClr>
                <a:schemeClr val="dk1"/>
              </a:buClr>
              <a:buSzPts val="3000"/>
              <a:buFont typeface="Lato"/>
              <a:buChar char="•"/>
            </a:pPr>
            <a:r>
              <a:rPr lang="en-US" sz="3000">
                <a:latin typeface="Lato"/>
                <a:ea typeface="Lato"/>
                <a:cs typeface="Lato"/>
                <a:sym typeface="Lato"/>
              </a:rPr>
              <a:t>Fair Housing Protections Against Discrimination</a:t>
            </a:r>
            <a:endParaRPr sz="3000">
              <a:latin typeface="Lato"/>
              <a:ea typeface="Lato"/>
              <a:cs typeface="Lato"/>
              <a:sym typeface="Lato"/>
            </a:endParaRPr>
          </a:p>
          <a:p>
            <a:pPr marL="228600" lvl="0" indent="-241300" algn="l" rtl="0">
              <a:lnSpc>
                <a:spcPct val="115000"/>
              </a:lnSpc>
              <a:spcBef>
                <a:spcPts val="1000"/>
              </a:spcBef>
              <a:spcAft>
                <a:spcPts val="0"/>
              </a:spcAft>
              <a:buSzPts val="3000"/>
              <a:buFont typeface="Lato"/>
              <a:buChar char="•"/>
            </a:pPr>
            <a:r>
              <a:rPr lang="en-US" sz="3000">
                <a:latin typeface="Lato"/>
                <a:ea typeface="Lato"/>
                <a:cs typeface="Lato"/>
                <a:sym typeface="Lato"/>
              </a:rPr>
              <a:t>Immigration Status Disclosure</a:t>
            </a:r>
            <a:endParaRPr sz="3000">
              <a:latin typeface="Lato"/>
              <a:ea typeface="Lato"/>
              <a:cs typeface="Lato"/>
              <a:sym typeface="Lato"/>
            </a:endParaRPr>
          </a:p>
          <a:p>
            <a:pPr marL="228600" lvl="0" indent="-241300" algn="l" rtl="0">
              <a:lnSpc>
                <a:spcPct val="115000"/>
              </a:lnSpc>
              <a:spcBef>
                <a:spcPts val="1000"/>
              </a:spcBef>
              <a:spcAft>
                <a:spcPts val="0"/>
              </a:spcAft>
              <a:buClr>
                <a:schemeClr val="dk1"/>
              </a:buClr>
              <a:buSzPts val="3000"/>
              <a:buFont typeface="Lato"/>
              <a:buChar char="•"/>
            </a:pPr>
            <a:r>
              <a:rPr lang="en-US" sz="3000">
                <a:latin typeface="Lato"/>
                <a:ea typeface="Lato"/>
                <a:cs typeface="Lato"/>
                <a:sym typeface="Lato"/>
              </a:rPr>
              <a:t>Immigrant Tenant Protection Act (ITPA) </a:t>
            </a:r>
            <a:endParaRPr sz="3000">
              <a:latin typeface="Lato"/>
              <a:ea typeface="Lato"/>
              <a:cs typeface="Lato"/>
              <a:sym typeface="Lato"/>
            </a:endParaRPr>
          </a:p>
          <a:p>
            <a:pPr marL="228600" lvl="0" indent="-241300" algn="l" rtl="0">
              <a:lnSpc>
                <a:spcPct val="115000"/>
              </a:lnSpc>
              <a:spcBef>
                <a:spcPts val="1000"/>
              </a:spcBef>
              <a:spcAft>
                <a:spcPts val="0"/>
              </a:spcAft>
              <a:buSzPts val="3000"/>
              <a:buFont typeface="Lato"/>
              <a:buChar char="•"/>
            </a:pPr>
            <a:r>
              <a:rPr lang="en-US" sz="3000">
                <a:latin typeface="Lato"/>
                <a:ea typeface="Lato"/>
                <a:cs typeface="Lato"/>
                <a:sym typeface="Lato"/>
              </a:rPr>
              <a:t>Public Charge </a:t>
            </a:r>
            <a:endParaRPr sz="3000">
              <a:latin typeface="Lato"/>
              <a:ea typeface="Lato"/>
              <a:cs typeface="Lato"/>
              <a:sym typeface="Lato"/>
            </a:endParaRPr>
          </a:p>
          <a:p>
            <a:pPr marL="228600" lvl="0" indent="-241300" algn="l" rtl="0">
              <a:lnSpc>
                <a:spcPct val="115000"/>
              </a:lnSpc>
              <a:spcBef>
                <a:spcPts val="1000"/>
              </a:spcBef>
              <a:spcAft>
                <a:spcPts val="0"/>
              </a:spcAft>
              <a:buSzPts val="3000"/>
              <a:buFont typeface="Lato"/>
              <a:buChar char="•"/>
            </a:pPr>
            <a:r>
              <a:rPr lang="en-US" sz="3000">
                <a:latin typeface="Lato"/>
                <a:ea typeface="Lato"/>
                <a:cs typeface="Lato"/>
                <a:sym typeface="Lato"/>
              </a:rPr>
              <a:t>Resources</a:t>
            </a:r>
            <a:endParaRPr sz="3000">
              <a:latin typeface="Lato"/>
              <a:ea typeface="Lato"/>
              <a:cs typeface="Lato"/>
              <a:sym typeface="Lato"/>
            </a:endParaRPr>
          </a:p>
          <a:p>
            <a:pPr marL="457200" lvl="0" indent="0" algn="l" rtl="0">
              <a:lnSpc>
                <a:spcPct val="115000"/>
              </a:lnSpc>
              <a:spcBef>
                <a:spcPts val="1000"/>
              </a:spcBef>
              <a:spcAft>
                <a:spcPts val="0"/>
              </a:spcAft>
              <a:buNone/>
            </a:pPr>
            <a:endParaRPr sz="30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2"/>
        <p:cNvGrpSpPr/>
        <p:nvPr/>
      </p:nvGrpSpPr>
      <p:grpSpPr>
        <a:xfrm>
          <a:off x="0" y="0"/>
          <a:ext cx="0" cy="0"/>
          <a:chOff x="0" y="0"/>
          <a:chExt cx="0" cy="0"/>
        </a:xfrm>
      </p:grpSpPr>
      <p:sp>
        <p:nvSpPr>
          <p:cNvPr id="123" name="Google Shape;123;p4"/>
          <p:cNvSpPr/>
          <p:nvPr/>
        </p:nvSpPr>
        <p:spPr>
          <a:xfrm>
            <a:off x="0" y="0"/>
            <a:ext cx="1219200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txBox="1">
            <a:spLocks noGrp="1"/>
          </p:cNvSpPr>
          <p:nvPr>
            <p:ph type="title"/>
          </p:nvPr>
        </p:nvSpPr>
        <p:spPr>
          <a:xfrm>
            <a:off x="603938" y="640081"/>
            <a:ext cx="2608655" cy="52577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C2C2C"/>
              </a:buClr>
              <a:buSzPts val="3600"/>
              <a:buFont typeface="Calibri"/>
              <a:buNone/>
            </a:pPr>
            <a:r>
              <a:rPr lang="en-US" sz="3600" b="1">
                <a:solidFill>
                  <a:srgbClr val="2C2C2C"/>
                </a:solidFill>
                <a:latin typeface="Raleway"/>
                <a:ea typeface="Raleway"/>
                <a:cs typeface="Raleway"/>
                <a:sym typeface="Raleway"/>
              </a:rPr>
              <a:t>Housing Rights for Immigrant Tenants Handbook</a:t>
            </a:r>
            <a:endParaRPr sz="3600" b="1">
              <a:solidFill>
                <a:srgbClr val="2C2C2C"/>
              </a:solidFill>
              <a:latin typeface="Raleway"/>
              <a:ea typeface="Raleway"/>
              <a:cs typeface="Raleway"/>
              <a:sym typeface="Raleway"/>
            </a:endParaRPr>
          </a:p>
        </p:txBody>
      </p:sp>
      <p:sp>
        <p:nvSpPr>
          <p:cNvPr id="125" name="Google Shape;125;p4"/>
          <p:cNvSpPr/>
          <p:nvPr/>
        </p:nvSpPr>
        <p:spPr>
          <a:xfrm>
            <a:off x="3580067"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4"/>
          <p:cNvPicPr preferRelativeResize="0">
            <a:picLocks noGrp="1"/>
          </p:cNvPicPr>
          <p:nvPr>
            <p:ph type="body" idx="1"/>
          </p:nvPr>
        </p:nvPicPr>
        <p:blipFill rotWithShape="1">
          <a:blip r:embed="rId3">
            <a:alphaModFix/>
          </a:blip>
          <a:srcRect/>
          <a:stretch/>
        </p:blipFill>
        <p:spPr>
          <a:xfrm>
            <a:off x="4537703" y="935119"/>
            <a:ext cx="6298914" cy="48679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5"/>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5"/>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5"/>
          <p:cNvSpPr txBox="1">
            <a:spLocks noGrp="1"/>
          </p:cNvSpPr>
          <p:nvPr>
            <p:ph type="title"/>
          </p:nvPr>
        </p:nvSpPr>
        <p:spPr>
          <a:xfrm>
            <a:off x="1595142" y="365125"/>
            <a:ext cx="9758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400" b="1">
                <a:latin typeface="Raleway"/>
                <a:ea typeface="Raleway"/>
                <a:cs typeface="Raleway"/>
                <a:sym typeface="Raleway"/>
              </a:rPr>
              <a:t>Topics Covered in Housing Rights for Immigrant Tenants Handbook </a:t>
            </a:r>
            <a:endParaRPr sz="3400" b="1">
              <a:latin typeface="Raleway"/>
              <a:ea typeface="Raleway"/>
              <a:cs typeface="Raleway"/>
              <a:sym typeface="Raleway"/>
            </a:endParaRPr>
          </a:p>
        </p:txBody>
      </p:sp>
      <p:sp>
        <p:nvSpPr>
          <p:cNvPr id="135" name="Google Shape;135;p5"/>
          <p:cNvSpPr txBox="1">
            <a:spLocks noGrp="1"/>
          </p:cNvSpPr>
          <p:nvPr>
            <p:ph type="body" idx="1"/>
          </p:nvPr>
        </p:nvSpPr>
        <p:spPr>
          <a:xfrm>
            <a:off x="6480625" y="2227275"/>
            <a:ext cx="5537100" cy="3048900"/>
          </a:xfrm>
          <a:prstGeom prst="rect">
            <a:avLst/>
          </a:prstGeom>
          <a:noFill/>
          <a:ln>
            <a:noFill/>
          </a:ln>
        </p:spPr>
        <p:txBody>
          <a:bodyPr spcFirstLastPara="1" wrap="square" lIns="91425" tIns="45700" rIns="91425" bIns="45700" anchor="t" anchorCtr="0">
            <a:noAutofit/>
          </a:bodyPr>
          <a:lstStyle/>
          <a:p>
            <a:pPr marL="228600" lvl="0" indent="-204470" algn="l" rtl="0">
              <a:lnSpc>
                <a:spcPct val="190000"/>
              </a:lnSpc>
              <a:spcBef>
                <a:spcPts val="0"/>
              </a:spcBef>
              <a:spcAft>
                <a:spcPts val="0"/>
              </a:spcAft>
              <a:buClr>
                <a:schemeClr val="dk1"/>
              </a:buClr>
              <a:buSzPts val="2420"/>
              <a:buFont typeface="Lato"/>
              <a:buChar char="•"/>
            </a:pPr>
            <a:r>
              <a:rPr lang="en-US" sz="2420">
                <a:latin typeface="Lato"/>
                <a:ea typeface="Lato"/>
                <a:cs typeface="Lato"/>
                <a:sym typeface="Lato"/>
              </a:rPr>
              <a:t>Interpretation &amp; Translation services</a:t>
            </a:r>
            <a:endParaRPr sz="2420">
              <a:latin typeface="Lato"/>
              <a:ea typeface="Lato"/>
              <a:cs typeface="Lato"/>
              <a:sym typeface="Lato"/>
            </a:endParaRPr>
          </a:p>
          <a:p>
            <a:pPr marL="228600" lvl="0" indent="-204470" algn="l" rtl="0">
              <a:lnSpc>
                <a:spcPct val="190000"/>
              </a:lnSpc>
              <a:spcBef>
                <a:spcPts val="0"/>
              </a:spcBef>
              <a:spcAft>
                <a:spcPts val="0"/>
              </a:spcAft>
              <a:buClr>
                <a:schemeClr val="dk1"/>
              </a:buClr>
              <a:buSzPts val="2420"/>
              <a:buFont typeface="Lato"/>
              <a:buChar char="•"/>
            </a:pPr>
            <a:r>
              <a:rPr lang="en-US" sz="2420">
                <a:latin typeface="Lato"/>
                <a:ea typeface="Lato"/>
                <a:cs typeface="Lato"/>
                <a:sym typeface="Lato"/>
              </a:rPr>
              <a:t>Public Charge Rule</a:t>
            </a:r>
            <a:endParaRPr sz="2420">
              <a:latin typeface="Lato"/>
              <a:ea typeface="Lato"/>
              <a:cs typeface="Lato"/>
              <a:sym typeface="Lato"/>
            </a:endParaRPr>
          </a:p>
          <a:p>
            <a:pPr marL="228600" lvl="0" indent="-204470" algn="l" rtl="0">
              <a:lnSpc>
                <a:spcPct val="190000"/>
              </a:lnSpc>
              <a:spcBef>
                <a:spcPts val="0"/>
              </a:spcBef>
              <a:spcAft>
                <a:spcPts val="0"/>
              </a:spcAft>
              <a:buSzPts val="2420"/>
              <a:buFont typeface="Lato"/>
              <a:buChar char="•"/>
            </a:pPr>
            <a:r>
              <a:rPr lang="en-US" sz="2420">
                <a:latin typeface="Lato"/>
                <a:ea typeface="Lato"/>
                <a:cs typeface="Lato"/>
                <a:sym typeface="Lato"/>
              </a:rPr>
              <a:t>Resources</a:t>
            </a:r>
            <a:endParaRPr sz="2420">
              <a:latin typeface="Lato"/>
              <a:ea typeface="Lato"/>
              <a:cs typeface="Lato"/>
              <a:sym typeface="Lato"/>
            </a:endParaRPr>
          </a:p>
          <a:p>
            <a:pPr marL="228600" lvl="0" indent="-204470" algn="l" rtl="0">
              <a:lnSpc>
                <a:spcPct val="190000"/>
              </a:lnSpc>
              <a:spcBef>
                <a:spcPts val="0"/>
              </a:spcBef>
              <a:spcAft>
                <a:spcPts val="0"/>
              </a:spcAft>
              <a:buSzPts val="2420"/>
              <a:buFont typeface="Lato"/>
              <a:buChar char="•"/>
            </a:pPr>
            <a:r>
              <a:rPr lang="en-US" sz="2420">
                <a:latin typeface="Lato"/>
                <a:ea typeface="Lato"/>
                <a:cs typeface="Lato"/>
                <a:sym typeface="Lato"/>
              </a:rPr>
              <a:t>Document Templates</a:t>
            </a:r>
            <a:endParaRPr sz="2420">
              <a:latin typeface="Lato"/>
              <a:ea typeface="Lato"/>
              <a:cs typeface="Lato"/>
              <a:sym typeface="Lato"/>
            </a:endParaRPr>
          </a:p>
          <a:p>
            <a:pPr marL="228600" lvl="0" indent="-64135" algn="l" rtl="0">
              <a:lnSpc>
                <a:spcPct val="190000"/>
              </a:lnSpc>
              <a:spcBef>
                <a:spcPts val="0"/>
              </a:spcBef>
              <a:spcAft>
                <a:spcPts val="0"/>
              </a:spcAft>
              <a:buClr>
                <a:schemeClr val="dk1"/>
              </a:buClr>
              <a:buSzPts val="2590"/>
              <a:buNone/>
            </a:pPr>
            <a:endParaRPr sz="2420">
              <a:latin typeface="Lato"/>
              <a:ea typeface="Lato"/>
              <a:cs typeface="Lato"/>
              <a:sym typeface="Lato"/>
            </a:endParaRPr>
          </a:p>
        </p:txBody>
      </p:sp>
      <p:pic>
        <p:nvPicPr>
          <p:cNvPr id="136" name="Google Shape;136;p5"/>
          <p:cNvPicPr preferRelativeResize="0"/>
          <p:nvPr/>
        </p:nvPicPr>
        <p:blipFill rotWithShape="1">
          <a:blip r:embed="rId3">
            <a:alphaModFix/>
          </a:blip>
          <a:srcRect/>
          <a:stretch/>
        </p:blipFill>
        <p:spPr>
          <a:xfrm>
            <a:off x="10736613" y="108427"/>
            <a:ext cx="1339809" cy="613857"/>
          </a:xfrm>
          <a:prstGeom prst="rect">
            <a:avLst/>
          </a:prstGeom>
          <a:noFill/>
          <a:ln>
            <a:noFill/>
          </a:ln>
        </p:spPr>
      </p:pic>
      <p:sp>
        <p:nvSpPr>
          <p:cNvPr id="137" name="Google Shape;137;p5"/>
          <p:cNvSpPr txBox="1"/>
          <p:nvPr/>
        </p:nvSpPr>
        <p:spPr>
          <a:xfrm>
            <a:off x="1263598" y="2227267"/>
            <a:ext cx="5482200" cy="3860400"/>
          </a:xfrm>
          <a:prstGeom prst="rect">
            <a:avLst/>
          </a:prstGeom>
          <a:noFill/>
          <a:ln>
            <a:noFill/>
          </a:ln>
        </p:spPr>
        <p:txBody>
          <a:bodyPr spcFirstLastPara="1" wrap="square" lIns="91425" tIns="45700" rIns="91425" bIns="45700" anchor="t" anchorCtr="0">
            <a:spAutoFit/>
          </a:bodyPr>
          <a:lstStyle/>
          <a:p>
            <a:pPr marL="285750" marR="0" lvl="0" indent="-273050" algn="l" rtl="0">
              <a:lnSpc>
                <a:spcPct val="115000"/>
              </a:lnSpc>
              <a:spcBef>
                <a:spcPts val="0"/>
              </a:spcBef>
              <a:spcAft>
                <a:spcPts val="0"/>
              </a:spcAft>
              <a:buClr>
                <a:schemeClr val="dk1"/>
              </a:buClr>
              <a:buSzPts val="2400"/>
              <a:buFont typeface="Lato"/>
              <a:buChar char="•"/>
            </a:pPr>
            <a:r>
              <a:rPr lang="en-US" sz="2400" i="0" u="none" strike="noStrike" cap="none">
                <a:solidFill>
                  <a:schemeClr val="dk1"/>
                </a:solidFill>
                <a:latin typeface="Lato"/>
                <a:ea typeface="Lato"/>
                <a:cs typeface="Lato"/>
                <a:sym typeface="Lato"/>
              </a:rPr>
              <a:t>General Housing Rights</a:t>
            </a:r>
            <a:endParaRPr sz="2400" i="0" u="none"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2600"/>
              <a:buFont typeface="Arial"/>
              <a:buNone/>
            </a:pPr>
            <a:endParaRPr sz="2400" i="0" u="none" strike="noStrike" cap="none">
              <a:solidFill>
                <a:schemeClr val="dk1"/>
              </a:solidFill>
              <a:latin typeface="Lato"/>
              <a:ea typeface="Lato"/>
              <a:cs typeface="Lato"/>
              <a:sym typeface="Lato"/>
            </a:endParaRPr>
          </a:p>
          <a:p>
            <a:pPr marL="285750" marR="0" lvl="0" indent="-273050" algn="l" rtl="0">
              <a:lnSpc>
                <a:spcPct val="115000"/>
              </a:lnSpc>
              <a:spcBef>
                <a:spcPts val="0"/>
              </a:spcBef>
              <a:spcAft>
                <a:spcPts val="0"/>
              </a:spcAft>
              <a:buClr>
                <a:schemeClr val="dk1"/>
              </a:buClr>
              <a:buSzPts val="2400"/>
              <a:buFont typeface="Lato"/>
              <a:buChar char="•"/>
            </a:pPr>
            <a:r>
              <a:rPr lang="en-US" sz="2400" i="0" u="none" strike="noStrike" cap="none">
                <a:solidFill>
                  <a:schemeClr val="dk1"/>
                </a:solidFill>
                <a:latin typeface="Lato"/>
                <a:ea typeface="Lato"/>
                <a:cs typeface="Lato"/>
                <a:sym typeface="Lato"/>
              </a:rPr>
              <a:t>Responsibilities for Landlords</a:t>
            </a:r>
            <a:endParaRPr sz="2400" i="0" u="none"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2600"/>
              <a:buFont typeface="Arial"/>
              <a:buNone/>
            </a:pPr>
            <a:endParaRPr sz="2400" i="0" u="none" strike="noStrike" cap="none">
              <a:solidFill>
                <a:schemeClr val="dk1"/>
              </a:solidFill>
              <a:latin typeface="Lato"/>
              <a:ea typeface="Lato"/>
              <a:cs typeface="Lato"/>
              <a:sym typeface="Lato"/>
            </a:endParaRPr>
          </a:p>
          <a:p>
            <a:pPr marL="285750" marR="0" lvl="0" indent="-27305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Lockouts &amp; Evictions</a:t>
            </a:r>
            <a:endParaRPr sz="2400" i="0" u="none"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2600"/>
              <a:buFont typeface="Arial"/>
              <a:buNone/>
            </a:pPr>
            <a:endParaRPr sz="2400" i="0" u="none" strike="noStrike" cap="none">
              <a:solidFill>
                <a:schemeClr val="dk1"/>
              </a:solidFill>
              <a:latin typeface="Lato"/>
              <a:ea typeface="Lato"/>
              <a:cs typeface="Lato"/>
              <a:sym typeface="Lato"/>
            </a:endParaRPr>
          </a:p>
          <a:p>
            <a:pPr marL="285750" marR="0" lvl="0" indent="-27305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Fair Housing Rights</a:t>
            </a:r>
            <a:endParaRPr sz="2400" i="0" u="none" strike="noStrike" cap="none">
              <a:solidFill>
                <a:srgbClr val="000000"/>
              </a:solidFill>
              <a:latin typeface="Lato"/>
              <a:ea typeface="Lato"/>
              <a:cs typeface="Lato"/>
              <a:sym typeface="Lato"/>
            </a:endParaRPr>
          </a:p>
          <a:p>
            <a:pPr marL="0" marR="0" lvl="0" indent="0" algn="l" rtl="0">
              <a:lnSpc>
                <a:spcPct val="115000"/>
              </a:lnSpc>
              <a:spcBef>
                <a:spcPts val="0"/>
              </a:spcBef>
              <a:spcAft>
                <a:spcPts val="0"/>
              </a:spcAft>
              <a:buClr>
                <a:srgbClr val="000000"/>
              </a:buClr>
              <a:buSzPts val="2600"/>
              <a:buFont typeface="Arial"/>
              <a:buNone/>
            </a:pPr>
            <a:endParaRPr sz="2400" i="0" u="none" strike="noStrike" cap="none">
              <a:solidFill>
                <a:schemeClr val="dk1"/>
              </a:solidFill>
              <a:latin typeface="Lato"/>
              <a:ea typeface="Lato"/>
              <a:cs typeface="Lato"/>
              <a:sym typeface="Lato"/>
            </a:endParaRPr>
          </a:p>
          <a:p>
            <a:pPr marL="285750" marR="0" lvl="0" indent="-273050" algn="l" rtl="0">
              <a:lnSpc>
                <a:spcPct val="115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Immigrant Tenant Protection Act</a:t>
            </a:r>
            <a:endParaRPr sz="2400" i="0" u="none" strike="noStrike" cap="non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12"/>
          <p:cNvSpPr txBox="1">
            <a:spLocks noGrp="1"/>
          </p:cNvSpPr>
          <p:nvPr>
            <p:ph type="title"/>
          </p:nvPr>
        </p:nvSpPr>
        <p:spPr>
          <a:xfrm>
            <a:off x="1476951" y="369600"/>
            <a:ext cx="9780300" cy="1188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330"/>
              <a:buFont typeface="Calibri"/>
              <a:buNone/>
            </a:pPr>
            <a:r>
              <a:rPr lang="en-US" sz="3230" b="1">
                <a:latin typeface="Raleway"/>
                <a:ea typeface="Raleway"/>
                <a:cs typeface="Raleway"/>
                <a:sym typeface="Raleway"/>
              </a:rPr>
              <a:t>Fair Housing Protections Against Discrimination</a:t>
            </a:r>
            <a:endParaRPr sz="3859" b="1">
              <a:latin typeface="Raleway"/>
              <a:ea typeface="Raleway"/>
              <a:cs typeface="Raleway"/>
              <a:sym typeface="Raleway"/>
            </a:endParaRPr>
          </a:p>
        </p:txBody>
      </p:sp>
      <p:sp>
        <p:nvSpPr>
          <p:cNvPr id="144" name="Google Shape;144;p1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1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1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12"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pic>
        <p:nvPicPr>
          <p:cNvPr id="148" name="Google Shape;148;p12"/>
          <p:cNvPicPr preferRelativeResize="0"/>
          <p:nvPr/>
        </p:nvPicPr>
        <p:blipFill rotWithShape="1">
          <a:blip r:embed="rId4">
            <a:alphaModFix/>
          </a:blip>
          <a:srcRect t="15196"/>
          <a:stretch/>
        </p:blipFill>
        <p:spPr>
          <a:xfrm>
            <a:off x="2057875" y="2179075"/>
            <a:ext cx="8076250" cy="3424350"/>
          </a:xfrm>
          <a:prstGeom prst="rect">
            <a:avLst/>
          </a:prstGeom>
          <a:noFill/>
          <a:ln>
            <a:noFill/>
          </a:ln>
        </p:spPr>
      </p:pic>
      <p:sp>
        <p:nvSpPr>
          <p:cNvPr id="149" name="Google Shape;149;p12"/>
          <p:cNvSpPr txBox="1"/>
          <p:nvPr/>
        </p:nvSpPr>
        <p:spPr>
          <a:xfrm>
            <a:off x="1428150" y="5917800"/>
            <a:ext cx="93357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i="1">
                <a:solidFill>
                  <a:srgbClr val="FF0000"/>
                </a:solidFill>
                <a:latin typeface="Lato"/>
                <a:ea typeface="Lato"/>
                <a:cs typeface="Lato"/>
                <a:sym typeface="Lato"/>
              </a:rPr>
              <a:t>As of January 1, 2023, Illinois landlords cannot discriminate based on tenants’ ‘sources of income.’</a:t>
            </a:r>
            <a:endParaRPr sz="1700" b="1" i="1">
              <a:solidFill>
                <a:srgbClr val="FF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024de1e8f6_1_0"/>
          <p:cNvSpPr txBox="1">
            <a:spLocks noGrp="1"/>
          </p:cNvSpPr>
          <p:nvPr>
            <p:ph type="title"/>
          </p:nvPr>
        </p:nvSpPr>
        <p:spPr>
          <a:xfrm>
            <a:off x="1653363" y="365760"/>
            <a:ext cx="93672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2700" b="1">
                <a:latin typeface="Raleway"/>
                <a:ea typeface="Raleway"/>
                <a:cs typeface="Raleway"/>
                <a:sym typeface="Raleway"/>
              </a:rPr>
              <a:t>To File a Complaint for Discrimination under the Fair Housing Act </a:t>
            </a:r>
            <a:endParaRPr sz="3060" b="1">
              <a:latin typeface="Raleway"/>
              <a:ea typeface="Raleway"/>
              <a:cs typeface="Raleway"/>
              <a:sym typeface="Raleway"/>
            </a:endParaRPr>
          </a:p>
        </p:txBody>
      </p:sp>
      <p:sp>
        <p:nvSpPr>
          <p:cNvPr id="156" name="Google Shape;156;g2024de1e8f6_1_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7" name="Google Shape;157;g2024de1e8f6_1_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g2024de1e8f6_1_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9" name="Google Shape;159;g2024de1e8f6_1_0" descr="A close up of a logo&#10;&#10;Description automatically generated"/>
          <p:cNvPicPr preferRelativeResize="0"/>
          <p:nvPr/>
        </p:nvPicPr>
        <p:blipFill rotWithShape="1">
          <a:blip r:embed="rId3">
            <a:alphaModFix/>
          </a:blip>
          <a:srcRect/>
          <a:stretch/>
        </p:blipFill>
        <p:spPr>
          <a:xfrm>
            <a:off x="10693526" y="229395"/>
            <a:ext cx="1320544" cy="589842"/>
          </a:xfrm>
          <a:prstGeom prst="rect">
            <a:avLst/>
          </a:prstGeom>
          <a:noFill/>
          <a:ln>
            <a:noFill/>
          </a:ln>
        </p:spPr>
      </p:pic>
      <p:sp>
        <p:nvSpPr>
          <p:cNvPr id="160" name="Google Shape;160;g2024de1e8f6_1_0"/>
          <p:cNvSpPr txBox="1">
            <a:spLocks noGrp="1"/>
          </p:cNvSpPr>
          <p:nvPr>
            <p:ph type="body" idx="1"/>
          </p:nvPr>
        </p:nvSpPr>
        <p:spPr>
          <a:xfrm>
            <a:off x="6557834" y="2370940"/>
            <a:ext cx="4462800" cy="38220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61" name="Google Shape;161;g2024de1e8f6_1_0"/>
          <p:cNvSpPr txBox="1"/>
          <p:nvPr/>
        </p:nvSpPr>
        <p:spPr>
          <a:xfrm>
            <a:off x="1175023" y="1991529"/>
            <a:ext cx="10323900" cy="4494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The Illinois Department of Human Rights - Fair Housing Division</a:t>
            </a:r>
            <a:endParaRPr sz="1400" i="0" u="none" strike="noStrike" cap="none">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a:solidFill>
                  <a:schemeClr val="dk1"/>
                </a:solidFill>
                <a:latin typeface="Lato"/>
                <a:ea typeface="Lato"/>
                <a:cs typeface="Lato"/>
                <a:sym typeface="Lato"/>
              </a:rPr>
              <a:t>Telephone</a:t>
            </a:r>
            <a:r>
              <a:rPr lang="en-US" sz="2000" i="0" u="none" strike="noStrike" cap="none">
                <a:solidFill>
                  <a:schemeClr val="dk1"/>
                </a:solidFill>
                <a:latin typeface="Lato"/>
                <a:ea typeface="Lato"/>
                <a:cs typeface="Lato"/>
                <a:sym typeface="Lato"/>
              </a:rPr>
              <a:t>: 312-814-6200</a:t>
            </a:r>
            <a:endParaRPr sz="1400" i="0" u="none" strike="noStrike" cap="none">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a:solidFill>
                  <a:schemeClr val="dk1"/>
                </a:solidFill>
                <a:latin typeface="Lato"/>
                <a:ea typeface="Lato"/>
                <a:cs typeface="Lato"/>
                <a:sym typeface="Lato"/>
              </a:rPr>
              <a:t>Email: </a:t>
            </a:r>
            <a:r>
              <a:rPr lang="en-US" sz="2000" i="0" u="sng" strike="noStrike" cap="none">
                <a:solidFill>
                  <a:schemeClr val="hlink"/>
                </a:solidFill>
                <a:latin typeface="Lato"/>
                <a:ea typeface="Lato"/>
                <a:cs typeface="Lato"/>
                <a:sym typeface="Lato"/>
                <a:hlinkClick r:id="rId4"/>
              </a:rPr>
              <a:t>IDHR.FairHousing@illinois.gov</a:t>
            </a:r>
            <a:r>
              <a:rPr lang="en-US" sz="2000" i="0" u="none" strike="noStrike" cap="none">
                <a:solidFill>
                  <a:schemeClr val="dk1"/>
                </a:solidFill>
                <a:latin typeface="Lato"/>
                <a:ea typeface="Lato"/>
                <a:cs typeface="Lato"/>
                <a:sym typeface="Lato"/>
              </a:rPr>
              <a:t>.</a:t>
            </a:r>
            <a:endParaRPr sz="1400" i="0" u="none" strike="noStrike" cap="none">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a:solidFill>
                  <a:schemeClr val="dk1"/>
                </a:solidFill>
                <a:latin typeface="Lato"/>
                <a:ea typeface="Lato"/>
                <a:cs typeface="Lato"/>
                <a:sym typeface="Lato"/>
              </a:rPr>
              <a:t>Website: </a:t>
            </a:r>
            <a:r>
              <a:rPr lang="en-US" sz="2000" i="0" u="sng" strike="noStrike" cap="none">
                <a:solidFill>
                  <a:schemeClr val="hlink"/>
                </a:solidFill>
                <a:latin typeface="Lato"/>
                <a:ea typeface="Lato"/>
                <a:cs typeface="Lato"/>
                <a:sym typeface="Lato"/>
                <a:hlinkClick r:id="rId5"/>
              </a:rPr>
              <a:t>https://www2.illinois.gov/DHR</a:t>
            </a:r>
            <a:endParaRPr sz="2000" i="0" u="none" strike="noStrike" cap="none">
              <a:solidFill>
                <a:schemeClr val="dk1"/>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a:solidFill>
                  <a:schemeClr val="dk1"/>
                </a:solidFill>
                <a:latin typeface="Lato"/>
                <a:ea typeface="Lato"/>
                <a:cs typeface="Lato"/>
                <a:sym typeface="Lato"/>
              </a:rPr>
              <a:t>Submission Form to File a Complaint for Discrimination</a:t>
            </a:r>
            <a:r>
              <a:rPr lang="en-US" sz="2000" i="0" u="none" strike="noStrike" cap="none">
                <a:solidFill>
                  <a:schemeClr val="dk1"/>
                </a:solidFill>
                <a:latin typeface="Lato"/>
                <a:ea typeface="Lato"/>
                <a:cs typeface="Lato"/>
                <a:sym typeface="Lato"/>
              </a:rPr>
              <a:t>: </a:t>
            </a:r>
            <a:r>
              <a:rPr lang="en-US" sz="2000" i="0" u="sng" strike="noStrike" cap="none">
                <a:solidFill>
                  <a:schemeClr val="hlink"/>
                </a:solidFill>
                <a:latin typeface="Lato"/>
                <a:ea typeface="Lato"/>
                <a:cs typeface="Lato"/>
                <a:sym typeface="Lato"/>
                <a:hlinkClick r:id="rId6"/>
              </a:rPr>
              <a:t>https://www2.illinois.gov/dhr/FilingaCharge/Pages/Housing.aspx</a:t>
            </a:r>
            <a:endParaRPr sz="200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i="0" u="none" strike="noStrike" cap="none">
              <a:solidFill>
                <a:schemeClr val="dk1"/>
              </a:solidFill>
              <a:latin typeface="Lato"/>
              <a:ea typeface="Lato"/>
              <a:cs typeface="Lato"/>
              <a:sym typeface="Lato"/>
            </a:endParaRPr>
          </a:p>
          <a:p>
            <a:pPr marL="285750" marR="0" lvl="0" indent="-285750" algn="l" rtl="0">
              <a:lnSpc>
                <a:spcPct val="100000"/>
              </a:lnSpc>
              <a:spcBef>
                <a:spcPts val="0"/>
              </a:spcBef>
              <a:spcAft>
                <a:spcPts val="0"/>
              </a:spcAft>
              <a:buClr>
                <a:schemeClr val="dk1"/>
              </a:buClr>
              <a:buSzPts val="2400"/>
              <a:buFont typeface="Lato"/>
              <a:buChar char="•"/>
            </a:pPr>
            <a:r>
              <a:rPr lang="en-US" sz="2400">
                <a:solidFill>
                  <a:schemeClr val="dk1"/>
                </a:solidFill>
                <a:latin typeface="Lato"/>
                <a:ea typeface="Lato"/>
                <a:cs typeface="Lato"/>
                <a:sym typeface="Lato"/>
              </a:rPr>
              <a:t>Chicago Regional Office of Fair Housing and Equal Opportunity</a:t>
            </a:r>
            <a:r>
              <a:rPr lang="en-US" sz="2400" i="0" u="none" strike="noStrike" cap="none">
                <a:solidFill>
                  <a:schemeClr val="dk1"/>
                </a:solidFill>
                <a:latin typeface="Lato"/>
                <a:ea typeface="Lato"/>
                <a:cs typeface="Lato"/>
                <a:sym typeface="Lato"/>
              </a:rPr>
              <a:t>- HUD</a:t>
            </a:r>
            <a:endParaRPr sz="1400" i="0" u="none" strike="noStrike" cap="none">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a:solidFill>
                  <a:schemeClr val="dk1"/>
                </a:solidFill>
                <a:latin typeface="Lato"/>
                <a:ea typeface="Lato"/>
                <a:cs typeface="Lato"/>
                <a:sym typeface="Lato"/>
              </a:rPr>
              <a:t>Telephone</a:t>
            </a:r>
            <a:r>
              <a:rPr lang="en-US" sz="2000" i="0" u="none" strike="noStrike" cap="none">
                <a:solidFill>
                  <a:schemeClr val="dk1"/>
                </a:solidFill>
                <a:latin typeface="Lato"/>
                <a:ea typeface="Lato"/>
                <a:cs typeface="Lato"/>
                <a:sym typeface="Lato"/>
              </a:rPr>
              <a:t>: 312-913-8453</a:t>
            </a:r>
            <a:endParaRPr sz="1400" i="0" u="none" strike="noStrike" cap="none">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a:solidFill>
                  <a:schemeClr val="dk1"/>
                </a:solidFill>
                <a:latin typeface="Lato"/>
                <a:ea typeface="Lato"/>
                <a:cs typeface="Lato"/>
                <a:sym typeface="Lato"/>
              </a:rPr>
              <a:t>Email: </a:t>
            </a:r>
            <a:r>
              <a:rPr lang="en-US" sz="2000" i="0" u="sng" strike="noStrike" cap="none">
                <a:solidFill>
                  <a:schemeClr val="hlink"/>
                </a:solidFill>
                <a:latin typeface="Lato"/>
                <a:ea typeface="Lato"/>
                <a:cs typeface="Lato"/>
                <a:sym typeface="Lato"/>
                <a:hlinkClick r:id="rId7"/>
              </a:rPr>
              <a:t>complaintsoffice05@hud.gov</a:t>
            </a:r>
            <a:r>
              <a:rPr lang="en-US" sz="2000" i="0" u="none" strike="noStrike" cap="none">
                <a:solidFill>
                  <a:schemeClr val="dk1"/>
                </a:solidFill>
                <a:latin typeface="Lato"/>
                <a:ea typeface="Lato"/>
                <a:cs typeface="Lato"/>
                <a:sym typeface="Lato"/>
              </a:rPr>
              <a:t> </a:t>
            </a:r>
            <a:endParaRPr sz="1400" i="0" u="none" strike="noStrike" cap="none">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a:solidFill>
                  <a:schemeClr val="dk1"/>
                </a:solidFill>
                <a:latin typeface="Lato"/>
                <a:ea typeface="Lato"/>
                <a:cs typeface="Lato"/>
                <a:sym typeface="Lato"/>
              </a:rPr>
              <a:t>Website: </a:t>
            </a:r>
            <a:r>
              <a:rPr lang="en-US" sz="2000" i="0" u="sng" strike="noStrike" cap="none">
                <a:solidFill>
                  <a:schemeClr val="hlink"/>
                </a:solidFill>
                <a:latin typeface="Lato"/>
                <a:ea typeface="Lato"/>
                <a:cs typeface="Lato"/>
                <a:sym typeface="Lato"/>
                <a:hlinkClick r:id="rId8"/>
              </a:rPr>
              <a:t>https://www.hud.gov/states/illinois/offices</a:t>
            </a:r>
            <a:endParaRPr sz="2000" i="0" u="none" strike="noStrike" cap="none">
              <a:solidFill>
                <a:schemeClr val="dk1"/>
              </a:solidFill>
              <a:latin typeface="Lato"/>
              <a:ea typeface="Lato"/>
              <a:cs typeface="Lato"/>
              <a:sym typeface="Lato"/>
            </a:endParaRPr>
          </a:p>
          <a:p>
            <a:pPr marL="457200" marR="0" lvl="1"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Lato"/>
              <a:ea typeface="Lato"/>
              <a:cs typeface="Lato"/>
              <a:sym typeface="Lato"/>
            </a:endParaRPr>
          </a:p>
          <a:p>
            <a:pPr marL="742950" marR="0" lvl="1" indent="-171450" algn="l" rtl="0">
              <a:lnSpc>
                <a:spcPct val="100000"/>
              </a:lnSpc>
              <a:spcBef>
                <a:spcPts val="0"/>
              </a:spcBef>
              <a:spcAft>
                <a:spcPts val="0"/>
              </a:spcAft>
              <a:buClr>
                <a:schemeClr val="dk1"/>
              </a:buClr>
              <a:buSzPts val="1800"/>
              <a:buFont typeface="Arial"/>
              <a:buNone/>
            </a:pPr>
            <a:endParaRPr sz="1800" i="0" u="none" strike="noStrike" cap="none">
              <a:solidFill>
                <a:schemeClr val="dk1"/>
              </a:solidFill>
              <a:latin typeface="Lato"/>
              <a:ea typeface="Lato"/>
              <a:cs typeface="Lato"/>
              <a:sym typeface="Lato"/>
            </a:endParaRPr>
          </a:p>
          <a:p>
            <a:pPr marL="457200" marR="0" lvl="1"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Raleway"/>
                <a:ea typeface="Raleway"/>
                <a:cs typeface="Raleway"/>
                <a:sym typeface="Raleway"/>
              </a:rPr>
              <a:t>Immigration Status Disclosure </a:t>
            </a:r>
            <a:endParaRPr>
              <a:latin typeface="Raleway"/>
              <a:ea typeface="Raleway"/>
              <a:cs typeface="Raleway"/>
              <a:sym typeface="Raleway"/>
            </a:endParaRPr>
          </a:p>
        </p:txBody>
      </p:sp>
      <p:sp>
        <p:nvSpPr>
          <p:cNvPr id="168" name="Google Shape;168;p15"/>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15"/>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5"/>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1" name="Google Shape;171;p15"/>
          <p:cNvGrpSpPr/>
          <p:nvPr/>
        </p:nvGrpSpPr>
        <p:grpSpPr>
          <a:xfrm>
            <a:off x="2501865" y="1900707"/>
            <a:ext cx="7670204" cy="4748222"/>
            <a:chOff x="1309516" y="597"/>
            <a:chExt cx="7670204" cy="4748222"/>
          </a:xfrm>
        </p:grpSpPr>
        <p:sp>
          <p:nvSpPr>
            <p:cNvPr id="172" name="Google Shape;172;p15"/>
            <p:cNvSpPr/>
            <p:nvPr/>
          </p:nvSpPr>
          <p:spPr>
            <a:xfrm>
              <a:off x="1309516" y="597"/>
              <a:ext cx="3652478" cy="2191487"/>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5"/>
            <p:cNvSpPr txBox="1"/>
            <p:nvPr/>
          </p:nvSpPr>
          <p:spPr>
            <a:xfrm>
              <a:off x="1309516" y="597"/>
              <a:ext cx="3652478" cy="2191487"/>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200" b="1" i="0" u="none" strike="noStrike" cap="none">
                  <a:solidFill>
                    <a:srgbClr val="FF0000"/>
                  </a:solidFill>
                  <a:latin typeface="Lato"/>
                  <a:ea typeface="Lato"/>
                  <a:cs typeface="Lato"/>
                  <a:sym typeface="Lato"/>
                </a:rPr>
                <a:t>Immigration Status is not a protected class under the fair housing laws, however national origin is protected.</a:t>
              </a:r>
              <a:endParaRPr sz="1100" i="0" u="none" strike="noStrike" cap="none">
                <a:solidFill>
                  <a:srgbClr val="FF0000"/>
                </a:solidFill>
                <a:latin typeface="Lato"/>
                <a:ea typeface="Lato"/>
                <a:cs typeface="Lato"/>
                <a:sym typeface="Lato"/>
              </a:endParaRPr>
            </a:p>
          </p:txBody>
        </p:sp>
        <p:sp>
          <p:nvSpPr>
            <p:cNvPr id="174" name="Google Shape;174;p15"/>
            <p:cNvSpPr/>
            <p:nvPr/>
          </p:nvSpPr>
          <p:spPr>
            <a:xfrm>
              <a:off x="5327242" y="597"/>
              <a:ext cx="3652478" cy="2191487"/>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5"/>
            <p:cNvSpPr txBox="1"/>
            <p:nvPr/>
          </p:nvSpPr>
          <p:spPr>
            <a:xfrm>
              <a:off x="5327242" y="597"/>
              <a:ext cx="3652478" cy="2191487"/>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i="0" u="none" strike="noStrike" cap="none">
                  <a:solidFill>
                    <a:srgbClr val="000000"/>
                  </a:solidFill>
                  <a:latin typeface="Lato"/>
                  <a:ea typeface="Lato"/>
                  <a:cs typeface="Lato"/>
                  <a:sym typeface="Lato"/>
                </a:rPr>
                <a:t>If landlords ask about immigration status, they must ask ALL applicants. </a:t>
              </a:r>
              <a:endParaRPr sz="2500" i="0" u="none" strike="noStrike" cap="none">
                <a:solidFill>
                  <a:srgbClr val="000000"/>
                </a:solidFill>
                <a:latin typeface="Lato"/>
                <a:ea typeface="Lato"/>
                <a:cs typeface="Lato"/>
                <a:sym typeface="Lato"/>
              </a:endParaRPr>
            </a:p>
          </p:txBody>
        </p:sp>
        <p:sp>
          <p:nvSpPr>
            <p:cNvPr id="176" name="Google Shape;176;p15"/>
            <p:cNvSpPr/>
            <p:nvPr/>
          </p:nvSpPr>
          <p:spPr>
            <a:xfrm>
              <a:off x="1309516" y="2557332"/>
              <a:ext cx="3652478" cy="2191487"/>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5"/>
            <p:cNvSpPr txBox="1"/>
            <p:nvPr/>
          </p:nvSpPr>
          <p:spPr>
            <a:xfrm>
              <a:off x="1309516" y="2557332"/>
              <a:ext cx="3652478" cy="2191487"/>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300" i="0" u="none" strike="noStrike" cap="none">
                  <a:solidFill>
                    <a:srgbClr val="262626"/>
                  </a:solidFill>
                  <a:latin typeface="Lato"/>
                  <a:ea typeface="Lato"/>
                  <a:cs typeface="Lato"/>
                  <a:sym typeface="Lato"/>
                </a:rPr>
                <a:t>It is illegal for landlords to require tenants to provide additional fees or documentation due to perceived national origin. </a:t>
              </a:r>
              <a:endParaRPr sz="2300" b="1" i="0" u="none" strike="noStrike" cap="none">
                <a:solidFill>
                  <a:srgbClr val="262626"/>
                </a:solidFill>
                <a:latin typeface="Lato"/>
                <a:ea typeface="Lato"/>
                <a:cs typeface="Lato"/>
                <a:sym typeface="Lato"/>
              </a:endParaRPr>
            </a:p>
          </p:txBody>
        </p:sp>
        <p:sp>
          <p:nvSpPr>
            <p:cNvPr id="178" name="Google Shape;178;p15"/>
            <p:cNvSpPr/>
            <p:nvPr/>
          </p:nvSpPr>
          <p:spPr>
            <a:xfrm>
              <a:off x="5327242" y="2557332"/>
              <a:ext cx="3652478" cy="2191487"/>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5"/>
            <p:cNvSpPr txBox="1"/>
            <p:nvPr/>
          </p:nvSpPr>
          <p:spPr>
            <a:xfrm>
              <a:off x="5327242" y="2557332"/>
              <a:ext cx="3652478" cy="2191487"/>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400" i="0" u="none" strike="noStrike" cap="none">
                  <a:solidFill>
                    <a:srgbClr val="000000"/>
                  </a:solidFill>
                  <a:latin typeface="Lato"/>
                  <a:ea typeface="Lato"/>
                  <a:cs typeface="Lato"/>
                  <a:sym typeface="Lato"/>
                </a:rPr>
                <a:t>Landlords should make sure tenants understand the lease and provide it in alternate formats (i.e. written lease in Spanish)</a:t>
              </a:r>
              <a:endParaRPr sz="1300" i="0" u="none" strike="noStrike" cap="none">
                <a:solidFill>
                  <a:srgbClr val="000000"/>
                </a:solidFill>
                <a:latin typeface="Lato"/>
                <a:ea typeface="Lato"/>
                <a:cs typeface="Lato"/>
                <a:sym typeface="Lato"/>
              </a:endParaRPr>
            </a:p>
          </p:txBody>
        </p:sp>
      </p:grpSp>
      <p:pic>
        <p:nvPicPr>
          <p:cNvPr id="180" name="Google Shape;180;p15"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024de1e8f6_1_8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g2024de1e8f6_1_8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2024de1e8f6_1_8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g2024de1e8f6_1_86"/>
          <p:cNvSpPr txBox="1">
            <a:spLocks noGrp="1"/>
          </p:cNvSpPr>
          <p:nvPr>
            <p:ph type="title"/>
          </p:nvPr>
        </p:nvSpPr>
        <p:spPr>
          <a:xfrm>
            <a:off x="1676400" y="186591"/>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2800" b="1">
                <a:latin typeface="Lato"/>
                <a:ea typeface="Lato"/>
                <a:cs typeface="Lato"/>
                <a:sym typeface="Lato"/>
              </a:rPr>
              <a:t>Scenario: I applied to rent an apartment and the landlord denied my application saying “He does NOT rent to non-English speakers.” </a:t>
            </a:r>
            <a:endParaRPr sz="2800" b="1">
              <a:latin typeface="Lato"/>
              <a:ea typeface="Lato"/>
              <a:cs typeface="Lato"/>
              <a:sym typeface="Lato"/>
            </a:endParaRPr>
          </a:p>
        </p:txBody>
      </p:sp>
      <p:sp>
        <p:nvSpPr>
          <p:cNvPr id="189" name="Google Shape;189;g2024de1e8f6_1_86"/>
          <p:cNvSpPr txBox="1">
            <a:spLocks noGrp="1"/>
          </p:cNvSpPr>
          <p:nvPr>
            <p:ph type="body" idx="1"/>
          </p:nvPr>
        </p:nvSpPr>
        <p:spPr>
          <a:xfrm>
            <a:off x="1302805" y="1965031"/>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A) Enroll in English classes and apply to another apartment later.</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C) Find another landlord that speaks the same language </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p>
        </p:txBody>
      </p:sp>
      <p:sp>
        <p:nvSpPr>
          <p:cNvPr id="190" name="Google Shape;190;g2024de1e8f6_1_86"/>
          <p:cNvSpPr txBox="1"/>
          <p:nvPr/>
        </p:nvSpPr>
        <p:spPr>
          <a:xfrm>
            <a:off x="1302800" y="3794525"/>
            <a:ext cx="10554000" cy="960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Lato"/>
                <a:ea typeface="Lato"/>
                <a:cs typeface="Lato"/>
                <a:sym typeface="Lato"/>
              </a:rPr>
              <a:t>B) Contact the IL Dept. of Human Rights and file a discrimination complaint</a:t>
            </a:r>
            <a:endParaRPr>
              <a:latin typeface="Lato"/>
              <a:ea typeface="Lato"/>
              <a:cs typeface="Lato"/>
              <a:sym typeface="Lato"/>
            </a:endParaRPr>
          </a:p>
        </p:txBody>
      </p:sp>
      <p:sp>
        <p:nvSpPr>
          <p:cNvPr id="191" name="Google Shape;191;g2024de1e8f6_1_86"/>
          <p:cNvSpPr txBox="1"/>
          <p:nvPr/>
        </p:nvSpPr>
        <p:spPr>
          <a:xfrm>
            <a:off x="1319900" y="2047050"/>
            <a:ext cx="10515600" cy="62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3200"/>
              <a:buFont typeface="Arial"/>
              <a:buNone/>
            </a:pPr>
            <a:r>
              <a:rPr lang="en-US" sz="3200">
                <a:solidFill>
                  <a:schemeClr val="dk1"/>
                </a:solidFill>
                <a:latin typeface="Lato"/>
                <a:ea typeface="Lato"/>
                <a:cs typeface="Lato"/>
                <a:sym typeface="Lato"/>
              </a:rPr>
              <a:t>What should you do?</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9"/>
                                        </p:tgtEl>
                                      </p:cBhvr>
                                    </p:animEffect>
                                    <p:set>
                                      <p:cBhvr>
                                        <p:cTn id="7" dur="1" fill="hold">
                                          <p:stCondLst>
                                            <p:cond delay="100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4219</Words>
  <Application>Microsoft Office PowerPoint</Application>
  <PresentationFormat>Widescreen</PresentationFormat>
  <Paragraphs>294</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Calibri</vt:lpstr>
      <vt:lpstr>Arial</vt:lpstr>
      <vt:lpstr>Courier New</vt:lpstr>
      <vt:lpstr>Lato</vt:lpstr>
      <vt:lpstr>Raleway</vt:lpstr>
      <vt:lpstr>Times New Roman</vt:lpstr>
      <vt:lpstr>Office Theme</vt:lpstr>
      <vt:lpstr>1_Office Theme</vt:lpstr>
      <vt:lpstr>Protecting Immigrant Households: Policies and Laws in Illinois</vt:lpstr>
      <vt:lpstr>PowerPoint Presentation</vt:lpstr>
      <vt:lpstr>Agenda</vt:lpstr>
      <vt:lpstr>Housing Rights for Immigrant Tenants Handbook</vt:lpstr>
      <vt:lpstr>Topics Covered in Housing Rights for Immigrant Tenants Handbook </vt:lpstr>
      <vt:lpstr>Fair Housing Protections Against Discrimination</vt:lpstr>
      <vt:lpstr>To File a Complaint for Discrimination under the Fair Housing Act </vt:lpstr>
      <vt:lpstr>Immigration Status Disclosure </vt:lpstr>
      <vt:lpstr>Scenario: I applied to rent an apartment and the landlord denied my application saying “He does NOT rent to non-English speakers.” </vt:lpstr>
      <vt:lpstr>Immigrant Tenant Protection Act (ITPA)</vt:lpstr>
      <vt:lpstr>How does ITPA protect immigrant tenants?</vt:lpstr>
      <vt:lpstr>ITPA Limitations</vt:lpstr>
      <vt:lpstr>Scenario: My landlord told us that we have to move out in 2 weeks and threatened to call ICE even though our lease doesn't end until December.</vt:lpstr>
      <vt:lpstr>Disclosure of Immigration Status to the Police</vt:lpstr>
      <vt:lpstr>Tips for Interacting with Police</vt:lpstr>
      <vt:lpstr>What To Do if Detained</vt:lpstr>
      <vt:lpstr>Scenario: The police is arriving to your house because a neighbor heard someone yelling.</vt:lpstr>
      <vt:lpstr>Public Charge and Housing Assistance</vt:lpstr>
      <vt:lpstr>Changes to the Public Charge</vt:lpstr>
      <vt:lpstr>Public Housing, Assistance &amp; Immigration Status</vt:lpstr>
      <vt:lpstr>Free Translation and Interpretation Services</vt:lpstr>
      <vt:lpstr>Scenario: I am at court and need an interpreter, but there is not one available. </vt:lpstr>
      <vt:lpstr>Resources </vt:lpstr>
      <vt:lpstr>PowerPoint Presentation</vt:lpstr>
      <vt:lpstr>PowerPoint Presentation</vt:lpstr>
      <vt:lpstr>Questions?</vt:lpstr>
      <vt:lpstr>Which of the following topics would you be most interested in for the next presentation/training?  1. FHA and fair housing protections  2. Eviction Process/Lockouts   3. Responsibilities and Best Practices for Landlords  4. Other (Please put in the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Immigrant Households: Policies and Laws in Illinois</dc:title>
  <dc:creator>Fanny Lopez Benitez</dc:creator>
  <cp:lastModifiedBy>Anna Arzuaga</cp:lastModifiedBy>
  <cp:revision>1</cp:revision>
  <dcterms:created xsi:type="dcterms:W3CDTF">2020-10-16T21:00:38Z</dcterms:created>
  <dcterms:modified xsi:type="dcterms:W3CDTF">2023-02-23T20:19:47Z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0x010100F35E214DF870A24294022ED489E78728</vt:lpwstr>
  </property>
</Properties>
</file>