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4"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90" r:id="rId28"/>
    <p:sldId id="279" r:id="rId29"/>
    <p:sldId id="280" r:id="rId30"/>
    <p:sldId id="281"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Raleway"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zqs1Zjp7mQqAsHZpYLqiyLEnl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ytimes.com/reuters/2020/09/01/us/01reuters-health-coronavirus-usa-renters.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s3.amazonaws.com/public-inspection.federalregister.gov/2020-19654.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ytimes.com/reuters/2020/09/01/us/01reuters-health-coronavirus-usa-renter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s3.amazonaws.com/public-inspection.federalregister.gov/2020-19654.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9" name="Google Shape;2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a housing law that provides protection specifically for immigrant tenants. It’s called… </a:t>
            </a:r>
            <a:endParaRPr/>
          </a:p>
        </p:txBody>
      </p:sp>
      <p:sp>
        <p:nvSpPr>
          <p:cNvPr id="359" name="Google Shape;3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t>ITPA protects tenants in four ways… </a:t>
            </a:r>
            <a:endParaRPr/>
          </a:p>
          <a:p>
            <a:pPr marL="0" lvl="0" indent="0" algn="l" rtl="0">
              <a:lnSpc>
                <a:spcPct val="100000"/>
              </a:lnSpc>
              <a:spcBef>
                <a:spcPts val="0"/>
              </a:spcBef>
              <a:spcAft>
                <a:spcPts val="0"/>
              </a:spcAft>
              <a:buSzPts val="1400"/>
              <a:buNone/>
            </a:pPr>
            <a:endParaRPr sz="1200" b="1"/>
          </a:p>
          <a:p>
            <a:pPr marL="0" lvl="0" indent="0" algn="l" rtl="0">
              <a:lnSpc>
                <a:spcPct val="100000"/>
              </a:lnSpc>
              <a:spcBef>
                <a:spcPts val="0"/>
              </a:spcBef>
              <a:spcAft>
                <a:spcPts val="0"/>
              </a:spcAft>
              <a:buSzPts val="1400"/>
              <a:buNone/>
            </a:pPr>
            <a:r>
              <a:rPr lang="en-US" sz="1200" b="1"/>
              <a:t>First… </a:t>
            </a:r>
            <a:endParaRPr/>
          </a:p>
        </p:txBody>
      </p:sp>
      <p:sp>
        <p:nvSpPr>
          <p:cNvPr id="374" name="Google Shape;37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does NOT cover people applying for new housing. O</a:t>
            </a:r>
            <a:r>
              <a:rPr lang="en-US" sz="1200"/>
              <a:t>nly protects you in places where you already rent or were renting in the past (as of August 2019).</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It does NOT cover federally funded housing that requires landlords to check status.</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Landlords may ask for information necessary for credit check before renting a unit.</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Tenants must continue paying rent until they move. </a:t>
            </a:r>
            <a:endParaRPr/>
          </a:p>
          <a:p>
            <a:pPr marL="0" lvl="0" indent="0" algn="l" rtl="0">
              <a:lnSpc>
                <a:spcPct val="100000"/>
              </a:lnSpc>
              <a:spcBef>
                <a:spcPts val="0"/>
              </a:spcBef>
              <a:spcAft>
                <a:spcPts val="0"/>
              </a:spcAft>
              <a:buSzPts val="1400"/>
              <a:buNone/>
            </a:pPr>
            <a:endParaRPr/>
          </a:p>
        </p:txBody>
      </p:sp>
      <p:sp>
        <p:nvSpPr>
          <p:cNvPr id="394" name="Google Shape;39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immigrant tenants have the assumption that they do not have housing rights. However, they do have a number of protections available to them. First, immigrant tenants should know that it is illegal for landlords to require additional fees and documentation… while immigration status is not a protected class under the fair housing laws, national origin is protected. Some immigrant tenants might experience discrimination based on immigration status in connection to their national origin and might be able to receive protection under the fair housing laws. </a:t>
            </a:r>
            <a:r>
              <a:rPr lang="en-US" sz="1200" b="0" i="0">
                <a:solidFill>
                  <a:schemeClr val="dk1"/>
                </a:solidFill>
                <a:latin typeface="Calibri"/>
                <a:ea typeface="Calibri"/>
                <a:cs typeface="Calibri"/>
                <a:sym typeface="Calibri"/>
              </a:rPr>
              <a:t>Landlords should subject all applicants to the identical set of basic questions. </a:t>
            </a:r>
            <a:r>
              <a:rPr lang="en-US"/>
              <a:t>National origin discrimination is different treatment in housing because of a person’s ancestry, ethnicity, birthplace, culture, or language. Procedures to screen potential and existing tenants for citizenship and immigration status may violate the Fair Housing Act’s prohibitions on national origin housing discrimination</a:t>
            </a:r>
            <a:endParaRPr/>
          </a:p>
        </p:txBody>
      </p:sp>
      <p:sp>
        <p:nvSpPr>
          <p:cNvPr id="429" name="Google Shape;42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There might be times when an immigrant tenant has to call or interact with the police. We understand that many immigrants, especially those who are undocumented, might be afraid to call the police due to lack of trust or expected negative experiences. If an undocumented tenant must call the police, lawyers recommend the following: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Governor Pritzker extended eviction moratorium in IL to September 19. The White house also announced that CDC issued eviction moratorium until end of the year but tenants need to fulfill various requirements to qualify. In both cases, the rent is still due so the support is still lacking. More is needed.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Mnuchin: Treasury to Disclose Details on Eviction Moratorium for U.S. Renters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u="sng">
                <a:solidFill>
                  <a:schemeClr val="hlink"/>
                </a:solidFill>
                <a:latin typeface="Calibri"/>
                <a:ea typeface="Calibri"/>
                <a:cs typeface="Calibri"/>
                <a:sym typeface="Calibri"/>
                <a:hlinkClick r:id="rId3"/>
              </a:rPr>
              <a:t>https://www.nytimes.com/reuters/2020/09/01/us/01reuters-health-coronavirus-usa-renters.html</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Here is the Centers for Disease Control and Prevention (CDC) order, which will be published in the Federal Register on September 4. That’s when it goes into effect.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Temporary Halt in Residential Evictions to Prevent the Further Spread of COVID-19</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u="sng">
                <a:solidFill>
                  <a:schemeClr val="hlink"/>
                </a:solidFill>
                <a:latin typeface="Calibri"/>
                <a:ea typeface="Calibri"/>
                <a:cs typeface="Calibri"/>
                <a:sym typeface="Calibri"/>
                <a:hlinkClick r:id="rId4"/>
              </a:rPr>
              <a:t>https://s3.amazonaws.com/public-inspection.federalregister.gov/2020-19654.pdf</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Here is a quick and preliminary summary of what it includes: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   CDC is issuing eviction moratorium to protect public health</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Authority cited: "Under 42 CFR 70.2"</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Applies wherever there is not a more protective state moratorium in effect; (Which is the case in Illinois, at least through September 19)</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Applies to all tenants who present a signed declaration to their LLs;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The declaration requires the tenant to state:</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 income is less than $99,000, did not have to pay income tax in 2019, or received a stimulus check;</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(ii) tenant unable to pay rent due to income loss or extraordinary out-of-pocket medical expenses;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(iii) tenant would become homeless or need to double-up if evicted;</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(iv) tenant will still make partial payments ("using best efforts to make timely partial payments that are as close to the full payment as the individual’s circumstances may permit, taking into account other non-discretionary expenses);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Lasts through December 31</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Tenants can still be evicted for "reasons other than nonpayment of rent"</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Criminal penalties for violations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445" name="Google Shape;4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There might be times when an immigrant tenant has to call or interact with the police. We understand that many immigrants, especially those who are undocumented, might be afraid to call the police due to lack of trust or expected negative experiences. If an undocumented tenant must call the police, lawyers recommend the following: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Governor Pritzker extended eviction moratorium in IL to September 19. The White house also announced that CDC issued eviction moratorium until end of the year but tenants need to fulfill various requirements to qualify. In both cases, the rent is still due so the support is still lacking. More is needed.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Mnuchin: Treasury to Disclose Details on Eviction Moratorium for U.S. Renters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u="sng">
                <a:solidFill>
                  <a:schemeClr val="hlink"/>
                </a:solidFill>
                <a:latin typeface="Calibri"/>
                <a:ea typeface="Calibri"/>
                <a:cs typeface="Calibri"/>
                <a:sym typeface="Calibri"/>
                <a:hlinkClick r:id="rId3"/>
              </a:rPr>
              <a:t>https://www.nytimes.com/reuters/2020/09/01/us/01reuters-health-coronavirus-usa-renters.html</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Here is the Centers for Disease Control and Prevention (CDC) order, which will be published in the Federal Register on September 4. That’s when it goes into effect.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Temporary Halt in Residential Evictions to Prevent the Further Spread of COVID-19</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u="sng">
                <a:solidFill>
                  <a:schemeClr val="hlink"/>
                </a:solidFill>
                <a:latin typeface="Calibri"/>
                <a:ea typeface="Calibri"/>
                <a:cs typeface="Calibri"/>
                <a:sym typeface="Calibri"/>
                <a:hlinkClick r:id="rId4"/>
              </a:rPr>
              <a:t>https://s3.amazonaws.com/public-inspection.federalregister.gov/2020-19654.pdf</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Here is a quick and preliminary summary of what it includes: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   CDC is issuing eviction moratorium to protect public health</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Authority cited: "Under 42 CFR 70.2"</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Applies wherever there is not a more protective state moratorium in effect; (Which is the case in Illinois, at least through September 19)</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Applies to all tenants who present a signed declaration to their LLs;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The declaration requires the tenant to state:</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 income is less than $99,000, did not have to pay income tax in 2019, or received a stimulus check;</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(ii) tenant unable to pay rent due to income loss or extraordinary out-of-pocket medical expenses;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(iii) tenant would become homeless or need to double-up if evicted;</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(iv) tenant will still make partial payments ("using best efforts to make timely partial payments that are as close to the full payment as the individual’s circumstances may permit, taking into account other non-discretionary expenses);</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Lasts through December 31</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Tenants can still be evicted for "reasons other than nonpayment of rent"</a:t>
            </a:r>
            <a:br>
              <a:rPr lang="en-US" sz="1200" i="1">
                <a:solidFill>
                  <a:schemeClr val="dk1"/>
                </a:solidFill>
                <a:latin typeface="Calibri"/>
                <a:ea typeface="Calibri"/>
                <a:cs typeface="Calibri"/>
                <a:sym typeface="Calibri"/>
              </a:rPr>
            </a:br>
            <a:r>
              <a:rPr lang="en-US" sz="1200" i="1">
                <a:solidFill>
                  <a:schemeClr val="dk1"/>
                </a:solidFill>
                <a:latin typeface="Calibri"/>
                <a:ea typeface="Calibri"/>
                <a:cs typeface="Calibri"/>
                <a:sym typeface="Calibri"/>
              </a:rPr>
              <a:t> *   Criminal penalties for violations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474" name="Google Shape;47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edfe3ef1ed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1edfe3ef1ed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NINA </a:t>
            </a:r>
            <a:endParaRPr/>
          </a:p>
        </p:txBody>
      </p:sp>
      <p:sp>
        <p:nvSpPr>
          <p:cNvPr id="515" name="Google Shape;515;g1edfe3ef1ed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edfe3ef1ed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1edfe3ef1ed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NINA </a:t>
            </a:r>
            <a:endParaRPr/>
          </a:p>
          <a:p>
            <a:pPr marL="0" lvl="0" indent="0" algn="l" rtl="0">
              <a:lnSpc>
                <a:spcPct val="100000"/>
              </a:lnSpc>
              <a:spcBef>
                <a:spcPts val="0"/>
              </a:spcBef>
              <a:spcAft>
                <a:spcPts val="0"/>
              </a:spcAft>
              <a:buSzPts val="1400"/>
              <a:buNone/>
            </a:pPr>
            <a:r>
              <a:rPr lang="en-US"/>
              <a:t>SÓLO SE CONTARÁ EL USO DE LOS 3 PROGRAMAS DE VIVIENDA A PARTIR DEL 24 DE FEBRERO DE 2020.</a:t>
            </a:r>
            <a:endParaRPr/>
          </a:p>
        </p:txBody>
      </p:sp>
      <p:sp>
        <p:nvSpPr>
          <p:cNvPr id="529" name="Google Shape;529;g1edfe3ef1ed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presentation is presented by the latino policy forum. We work </a:t>
            </a:r>
            <a:r>
              <a:rPr lang="en-US" sz="1200" b="0" i="0">
                <a:solidFill>
                  <a:schemeClr val="dk1"/>
                </a:solidFill>
                <a:latin typeface="Calibri"/>
                <a:ea typeface="Calibri"/>
                <a:cs typeface="Calibri"/>
                <a:sym typeface="Calibri"/>
              </a:rPr>
              <a:t>to improve education outcomes, advocate for affordable housing, promote just immigration policies and strengthen community leadership. </a:t>
            </a:r>
            <a:endParaRPr/>
          </a:p>
        </p:txBody>
      </p:sp>
      <p:sp>
        <p:nvSpPr>
          <p:cNvPr id="262" name="Google Shape;2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ourier New"/>
              <a:buNone/>
            </a:pPr>
            <a:r>
              <a:rPr lang="en-US" sz="1200">
                <a:latin typeface="Times New Roman"/>
                <a:ea typeface="Times New Roman"/>
                <a:cs typeface="Times New Roman"/>
                <a:sym typeface="Times New Roman"/>
              </a:rPr>
              <a:t>Si el propietario se niega a proporcionar un contrato en un idioma determinado, puede estar violando la Ley de Vivienda Justa u otra legislación de derechos civiles, por lo que si se encuentra en esta situación, debería consultar con un abogado.</a:t>
            </a:r>
            <a:r>
              <a:rPr lang="en-US" sz="800">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En el Tribunal de Desalojos en el Daley Center de Chicago, las personas pueden solicitar un intérprete cuando se registran con el secretario. Si no hay intérprete disponible, no está obligado a continuar con el caso.</a:t>
            </a:r>
            <a:endParaRPr/>
          </a:p>
          <a:p>
            <a:pPr marL="0" lvl="0" indent="0" algn="l" rtl="0">
              <a:lnSpc>
                <a:spcPct val="100000"/>
              </a:lnSpc>
              <a:spcBef>
                <a:spcPts val="0"/>
              </a:spcBef>
              <a:spcAft>
                <a:spcPts val="0"/>
              </a:spcAft>
              <a:buSzPts val="1400"/>
              <a:buNone/>
            </a:pPr>
            <a:endParaRPr/>
          </a:p>
        </p:txBody>
      </p:sp>
      <p:sp>
        <p:nvSpPr>
          <p:cNvPr id="558" name="Google Shape;55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edfe3ef1ed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1edfe3ef1ed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g1edfe3ef1ed_0_2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edfe3ef1ed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1edfe3ef1ed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i="1"/>
              <a:t>IHDA</a:t>
            </a:r>
            <a:endParaRPr sz="1100" b="1" i="1"/>
          </a:p>
          <a:p>
            <a:pPr marL="0" lvl="0" indent="0" algn="l" rtl="0">
              <a:spcBef>
                <a:spcPts val="0"/>
              </a:spcBef>
              <a:spcAft>
                <a:spcPts val="0"/>
              </a:spcAft>
              <a:buClr>
                <a:schemeClr val="dk1"/>
              </a:buClr>
              <a:buSzPts val="1100"/>
              <a:buFont typeface="Arial"/>
              <a:buNone/>
            </a:pPr>
            <a:r>
              <a:rPr lang="en-US" sz="1100"/>
              <a:t>The Illinois Homeowner Assistance Fund (ILHAF) is a federally funded program dedicated to assisting homeowners who are at risk of default, foreclosure, or displacement as result of a financial hardship caused by the COVID-19 pandemic. - up to $60,000 per household to pay delinquent mortgage payments, property taxes, homeowner’s insurance, association fees, mobile home lot rent </a:t>
            </a:r>
            <a:r>
              <a:rPr lang="en-US" sz="1100" b="1"/>
              <a:t>November, 1st  2022 through  March 31,2023</a:t>
            </a:r>
            <a:endParaRPr sz="1100" b="1"/>
          </a:p>
          <a:p>
            <a:pPr marL="0" lvl="0" indent="0" algn="l" rtl="0">
              <a:spcBef>
                <a:spcPts val="0"/>
              </a:spcBef>
              <a:spcAft>
                <a:spcPts val="0"/>
              </a:spcAft>
              <a:buClr>
                <a:schemeClr val="dk1"/>
              </a:buClr>
              <a:buSzPts val="1100"/>
              <a:buFont typeface="Arial"/>
              <a:buNone/>
            </a:pPr>
            <a:endParaRPr sz="1100" b="1"/>
          </a:p>
          <a:p>
            <a:pPr marL="0" lvl="0" indent="0" algn="l" rtl="0">
              <a:spcBef>
                <a:spcPts val="0"/>
              </a:spcBef>
              <a:spcAft>
                <a:spcPts val="0"/>
              </a:spcAft>
              <a:buClr>
                <a:schemeClr val="dk1"/>
              </a:buClr>
              <a:buSzPts val="1100"/>
              <a:buFont typeface="Arial"/>
              <a:buNone/>
            </a:pPr>
            <a:r>
              <a:rPr lang="en-US" sz="1100"/>
              <a:t>Illinois Court-Based Rental Assistance Program (CBRAP) provides funding to Illinois tenants and landlords across the state who have pending cases in eviction court. Applicants may qualify for up to $25,000 in emergency rental payments that can include up to 15 months of past-due rent and 3 months of future rent payments to prevent eviction. ***Proof of citizenship is NOT required - rental assistance is not a public charge benefit****</a:t>
            </a:r>
            <a:endParaRPr sz="1100"/>
          </a:p>
          <a:p>
            <a:pPr marL="0" lvl="0" indent="0" algn="l" rtl="0">
              <a:spcBef>
                <a:spcPts val="0"/>
              </a:spcBef>
              <a:spcAft>
                <a:spcPts val="0"/>
              </a:spcAft>
              <a:buClr>
                <a:schemeClr val="dk1"/>
              </a:buClr>
              <a:buSzPts val="1100"/>
              <a:buFont typeface="Arial"/>
              <a:buNone/>
            </a:pPr>
            <a:endParaRPr sz="1100" b="1"/>
          </a:p>
          <a:p>
            <a:pPr marL="0" lvl="0" indent="0" algn="l" rtl="0">
              <a:spcBef>
                <a:spcPts val="0"/>
              </a:spcBef>
              <a:spcAft>
                <a:spcPts val="0"/>
              </a:spcAft>
              <a:buClr>
                <a:schemeClr val="dk1"/>
              </a:buClr>
              <a:buSzPts val="1100"/>
              <a:buFont typeface="Arial"/>
              <a:buNone/>
            </a:pPr>
            <a:r>
              <a:rPr lang="en-US" sz="1100" b="1" i="1"/>
              <a:t>DOH</a:t>
            </a:r>
            <a:endParaRPr sz="1100" b="1" i="1"/>
          </a:p>
          <a:p>
            <a:pPr marL="0" lvl="0" indent="0" algn="l" rtl="0">
              <a:spcBef>
                <a:spcPts val="0"/>
              </a:spcBef>
              <a:spcAft>
                <a:spcPts val="0"/>
              </a:spcAft>
              <a:buClr>
                <a:schemeClr val="dk1"/>
              </a:buClr>
              <a:buSzPts val="1100"/>
              <a:buFont typeface="Arial"/>
              <a:buNone/>
            </a:pPr>
            <a:r>
              <a:rPr lang="en-US" sz="1100"/>
              <a:t>Rental Assistance Program (RAP) provides funding to Chicagoans who are at risk of becoming homeless due to lost income or had another eligible emergency. Assistance may include payment of future rent, or rent to prevent eviction. ***Open to all Chicago residents regardless of  legal immigration status***</a:t>
            </a:r>
            <a:endParaRPr sz="11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i="1"/>
              <a:t>Illinois Department of Commerce and Economic Opportunity - Utility Bill Assistance Open September 1st, 2022 through May 31st, 2023</a:t>
            </a:r>
            <a:endParaRPr b="1" i="1"/>
          </a:p>
          <a:p>
            <a:pPr marL="0" lvl="0" indent="0" algn="l" rtl="0">
              <a:spcBef>
                <a:spcPts val="0"/>
              </a:spcBef>
              <a:spcAft>
                <a:spcPts val="0"/>
              </a:spcAft>
              <a:buClr>
                <a:schemeClr val="dk1"/>
              </a:buClr>
              <a:buSzPts val="1100"/>
              <a:buFont typeface="Arial"/>
              <a:buNone/>
            </a:pPr>
            <a:r>
              <a:rPr lang="en-US"/>
              <a:t>Low Income Home Energy Assistance Program (LIHEAP) helps eligible low-income households pay for home energy services (mainly heating but includes water). One-time assistance - ***Social security card or ITIN for residents who have them. Residents without ITIN or SSN can still apply and your Local Administering Agency will advise accordingly*** </a:t>
            </a:r>
            <a:endParaRPr/>
          </a:p>
        </p:txBody>
      </p:sp>
      <p:sp>
        <p:nvSpPr>
          <p:cNvPr id="596" name="Google Shape;596;g1edfe3ef1ed_0_2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edfe3ef1ed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1edfe3ef1ed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i="1"/>
              <a:t>IHDA</a:t>
            </a:r>
            <a:endParaRPr sz="1100" b="1" i="1"/>
          </a:p>
          <a:p>
            <a:pPr marL="0" lvl="0" indent="0" algn="l" rtl="0">
              <a:spcBef>
                <a:spcPts val="0"/>
              </a:spcBef>
              <a:spcAft>
                <a:spcPts val="0"/>
              </a:spcAft>
              <a:buClr>
                <a:schemeClr val="dk1"/>
              </a:buClr>
              <a:buSzPts val="1100"/>
              <a:buFont typeface="Arial"/>
              <a:buNone/>
            </a:pPr>
            <a:r>
              <a:rPr lang="en-US" sz="1100"/>
              <a:t>The Illinois Homeowner Assistance Fund (ILHAF) is a federally funded program dedicated to assisting homeowners who are at risk of default, foreclosure, or displacement as result of a financial hardship caused by the COVID-19 pandemic. - up to $60,000 per household to pay delinquent mortgage payments, property taxes, homeowner’s insurance, association fees, mobile home lot rent </a:t>
            </a:r>
            <a:r>
              <a:rPr lang="en-US" sz="1100" b="1"/>
              <a:t>November, 1st  2022 through  March 31,2023</a:t>
            </a:r>
            <a:endParaRPr sz="1100" b="1"/>
          </a:p>
          <a:p>
            <a:pPr marL="0" lvl="0" indent="0" algn="l" rtl="0">
              <a:spcBef>
                <a:spcPts val="0"/>
              </a:spcBef>
              <a:spcAft>
                <a:spcPts val="0"/>
              </a:spcAft>
              <a:buClr>
                <a:schemeClr val="dk1"/>
              </a:buClr>
              <a:buSzPts val="1100"/>
              <a:buFont typeface="Arial"/>
              <a:buNone/>
            </a:pPr>
            <a:endParaRPr sz="1100" b="1"/>
          </a:p>
          <a:p>
            <a:pPr marL="0" lvl="0" indent="0" algn="l" rtl="0">
              <a:spcBef>
                <a:spcPts val="0"/>
              </a:spcBef>
              <a:spcAft>
                <a:spcPts val="0"/>
              </a:spcAft>
              <a:buClr>
                <a:schemeClr val="dk1"/>
              </a:buClr>
              <a:buSzPts val="1100"/>
              <a:buFont typeface="Arial"/>
              <a:buNone/>
            </a:pPr>
            <a:r>
              <a:rPr lang="en-US" sz="1100"/>
              <a:t>Illinois Court-Based Rental Assistance Program (CBRAP) provides funding to Illinois tenants and landlords across the state who have pending cases in eviction court. Applicants may qualify for up to $25,000 in emergency rental payments that can include up to 15 months of past-due rent and 3 months of future rent payments to prevent eviction. ***Proof of citizenship is NOT required - rental assistance is not a public charge benefit****</a:t>
            </a:r>
            <a:endParaRPr sz="1100"/>
          </a:p>
          <a:p>
            <a:pPr marL="0" lvl="0" indent="0" algn="l" rtl="0">
              <a:spcBef>
                <a:spcPts val="0"/>
              </a:spcBef>
              <a:spcAft>
                <a:spcPts val="0"/>
              </a:spcAft>
              <a:buClr>
                <a:schemeClr val="dk1"/>
              </a:buClr>
              <a:buSzPts val="1100"/>
              <a:buFont typeface="Arial"/>
              <a:buNone/>
            </a:pPr>
            <a:endParaRPr sz="1100" b="1"/>
          </a:p>
          <a:p>
            <a:pPr marL="0" lvl="0" indent="0" algn="l" rtl="0">
              <a:spcBef>
                <a:spcPts val="0"/>
              </a:spcBef>
              <a:spcAft>
                <a:spcPts val="0"/>
              </a:spcAft>
              <a:buClr>
                <a:schemeClr val="dk1"/>
              </a:buClr>
              <a:buSzPts val="1100"/>
              <a:buFont typeface="Arial"/>
              <a:buNone/>
            </a:pPr>
            <a:r>
              <a:rPr lang="en-US" sz="1100" b="1" i="1"/>
              <a:t>DOH</a:t>
            </a:r>
            <a:endParaRPr sz="1100" b="1" i="1"/>
          </a:p>
          <a:p>
            <a:pPr marL="0" lvl="0" indent="0" algn="l" rtl="0">
              <a:spcBef>
                <a:spcPts val="0"/>
              </a:spcBef>
              <a:spcAft>
                <a:spcPts val="0"/>
              </a:spcAft>
              <a:buClr>
                <a:schemeClr val="dk1"/>
              </a:buClr>
              <a:buSzPts val="1100"/>
              <a:buFont typeface="Arial"/>
              <a:buNone/>
            </a:pPr>
            <a:r>
              <a:rPr lang="en-US" sz="1100"/>
              <a:t>Rental Assistance Program (RAP) provides funding to Chicagoans who are at risk of becoming homeless due to lost income or had another eligible emergency. Assistance may include payment of future rent, or rent to prevent eviction. ***Open to all Chicago residents regardless of  legal immigration status***</a:t>
            </a:r>
            <a:endParaRPr sz="11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i="1"/>
              <a:t>Illinois Department of Commerce and Economic Opportunity - Utility Bill Assistance Open September 1st, 2022 through May 31st, 2023</a:t>
            </a:r>
            <a:endParaRPr b="1" i="1"/>
          </a:p>
          <a:p>
            <a:pPr marL="0" lvl="0" indent="0" algn="l" rtl="0">
              <a:spcBef>
                <a:spcPts val="0"/>
              </a:spcBef>
              <a:spcAft>
                <a:spcPts val="0"/>
              </a:spcAft>
              <a:buClr>
                <a:schemeClr val="dk1"/>
              </a:buClr>
              <a:buSzPts val="1100"/>
              <a:buFont typeface="Arial"/>
              <a:buNone/>
            </a:pPr>
            <a:r>
              <a:rPr lang="en-US"/>
              <a:t>Low Income Home Energy Assistance Program (LIHEAP) helps eligible low-income households pay for home energy services (mainly heating but includes water). One-time assistance - ***Social security card or ITIN for residents who have them. Residents without ITIN or SSN can still apply and your Local Administering Agency will advise accordingly*** </a:t>
            </a:r>
            <a:endParaRPr/>
          </a:p>
        </p:txBody>
      </p:sp>
      <p:sp>
        <p:nvSpPr>
          <p:cNvPr id="596" name="Google Shape;596;g1edfe3ef1ed_0_2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283628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 tiene preguntas o quire mas informacion por favor comuniquese conmig al… o llame 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 este enlace puede encontra nuesta guida…. Donde puede obtener actualizaciones de politicas y recursos de Vivienda </a:t>
            </a:r>
            <a:endParaRPr/>
          </a:p>
        </p:txBody>
      </p:sp>
      <p:sp>
        <p:nvSpPr>
          <p:cNvPr id="654" name="Google Shape;65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 tiene preguntas o quire mas informacion por favor comuniquese conmig al… o llame 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 este enlace puede encontra nuesta guida…. Donde puede obtener actualizaciones de politicas y recursos de Vivienda </a:t>
            </a:r>
            <a:endParaRPr/>
          </a:p>
        </p:txBody>
      </p:sp>
      <p:sp>
        <p:nvSpPr>
          <p:cNvPr id="663" name="Google Shape;66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Por ley, en IL todas las personas tienen derechos básicos de vivienda.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Muchos inquilinos inmigrantes asumen que no tienen derechos de vivienda. Sin embargo, tienen una serie de protecciones disponibles. Primero, los inquilinos inmigrantes deben saber que es ilegal que los propietarios exijan pagos y documentación adicionales… mientras que el estatus migratorio no es una clase protegida bajo las leyes de vivienda justa, el origen nacional está protegido. Algunos inquilinos inmigrantes pueden sufrir discriminación basada en su estatus migratorio que también esta relacionado con su origen nacional y aun podrían recibir protección bajo las leyes de vivienda justa.</a:t>
            </a:r>
            <a:endParaRPr/>
          </a:p>
        </p:txBody>
      </p:sp>
      <p:sp>
        <p:nvSpPr>
          <p:cNvPr id="273" name="Google Shape;2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ITHB provides information on housing rights, responsibilities, and protections for both tenants and landlords. The handbook covers general housing protections under Illinois state law, as well as local and county level ordinances for a number of local jurisdictions that have them. The aim of the handbook is to provide a one-stop shop resources for both tenants and landlords to refer to when having questions about issues regarding a rental property and rental agreements. We hope this handbook will serve as a resource to help educate the community. We want tenants to know their responsibilities as renters and how to protect themselves and their housing stability and landlords know their obligations</a:t>
            </a:r>
            <a:endParaRPr/>
          </a:p>
        </p:txBody>
      </p:sp>
      <p:sp>
        <p:nvSpPr>
          <p:cNvPr id="284" name="Google Shape;2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00"/>
              <a:buNone/>
            </a:pPr>
            <a:r>
              <a:rPr lang="en-US" sz="1500"/>
              <a:t>En Illinois, los propietarios no se pueden negar, a rentar o vender, o proveer opciones limitadas, cambiar los términos del contrato de renta, o tratarte de forma desigual basado en su: Raza, color, </a:t>
            </a:r>
            <a:r>
              <a:rPr lang="en-US" sz="1500">
                <a:highlight>
                  <a:schemeClr val="lt1"/>
                </a:highlight>
              </a:rPr>
              <a:t>origen nacional</a:t>
            </a:r>
            <a:r>
              <a:rPr lang="en-US" sz="1500"/>
              <a:t>, religión, </a:t>
            </a:r>
            <a:r>
              <a:rPr lang="en-US" sz="1500">
                <a:highlight>
                  <a:schemeClr val="lt1"/>
                </a:highlight>
              </a:rPr>
              <a:t>herencia</a:t>
            </a:r>
            <a:r>
              <a:rPr lang="en-US" sz="1500"/>
              <a:t>, estado familiar(incluyendo la edad o cantidad de hijos), discapacidad, edad, estado civil, descarga militar, estado de vivienda, sexo, embarazo, estatus de orden de protección u orientación sexual</a:t>
            </a:r>
            <a:endParaRPr sz="1500">
              <a:latin typeface="Arial"/>
              <a:ea typeface="Arial"/>
              <a:cs typeface="Arial"/>
              <a:sym typeface="Arial"/>
            </a:endParaRPr>
          </a:p>
          <a:p>
            <a:pPr marL="0" lvl="0" indent="0" algn="l" rtl="0">
              <a:lnSpc>
                <a:spcPct val="90000"/>
              </a:lnSpc>
              <a:spcBef>
                <a:spcPts val="0"/>
              </a:spcBef>
              <a:spcAft>
                <a:spcPts val="0"/>
              </a:spcAft>
              <a:buClr>
                <a:schemeClr val="lt1"/>
              </a:buClr>
              <a:buSzPts val="2700"/>
              <a:buFont typeface="Calibri"/>
              <a:buNone/>
            </a:pPr>
            <a:endParaRPr sz="1900"/>
          </a:p>
        </p:txBody>
      </p:sp>
      <p:sp>
        <p:nvSpPr>
          <p:cNvPr id="304" name="Google Shape;3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edfe3ef1ed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1edfe3ef1ed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immigrant tenants have the assumption that they do not have housing rights. However, they do have a number of protections available to them. First, immigrant tenants should know that it is illegal for landlords to require additional fees and documentation… while immigration status is not a protected class under the fair housing laws, national origin is protected. Some immigrant tenants might experience discrimination based on immigration status in connection to their national origin and might be able to receive protection under the fair housing laws. </a:t>
            </a:r>
            <a:r>
              <a:rPr lang="en-US" sz="1200" b="0" i="0">
                <a:solidFill>
                  <a:schemeClr val="dk1"/>
                </a:solidFill>
                <a:latin typeface="Calibri"/>
                <a:ea typeface="Calibri"/>
                <a:cs typeface="Calibri"/>
                <a:sym typeface="Calibri"/>
              </a:rPr>
              <a:t>Landlords should subject all applicants to the identical set of basic questions. </a:t>
            </a:r>
            <a:r>
              <a:rPr lang="en-US"/>
              <a:t>National origin discrimination is different treatment in housing because of a person’s ancestry, ethnicity, birthplace, culture, or language. Procedures to screen potential and existing tenants for citizenship and immigration status may violate the Fair Housing Act’s prohibitions on national origin housing discrimination</a:t>
            </a:r>
            <a:endParaRPr/>
          </a:p>
        </p:txBody>
      </p:sp>
      <p:sp>
        <p:nvSpPr>
          <p:cNvPr id="329" name="Google Shape;329;g1edfe3ef1ed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5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5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2"/>
          <p:cNvSpPr>
            <a:spLocks noGrp="1"/>
          </p:cNvSpPr>
          <p:nvPr>
            <p:ph type="pic" idx="2"/>
          </p:nvPr>
        </p:nvSpPr>
        <p:spPr>
          <a:xfrm>
            <a:off x="5183188" y="987425"/>
            <a:ext cx="6172200" cy="4873625"/>
          </a:xfrm>
          <a:prstGeom prst="rect">
            <a:avLst/>
          </a:prstGeom>
          <a:noFill/>
          <a:ln>
            <a:noFill/>
          </a:ln>
        </p:spPr>
      </p:sp>
      <p:sp>
        <p:nvSpPr>
          <p:cNvPr id="143" name="Google Shape;143;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6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6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6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6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6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6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7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7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72"/>
          <p:cNvSpPr>
            <a:spLocks noGrp="1"/>
          </p:cNvSpPr>
          <p:nvPr>
            <p:ph type="pic" idx="2"/>
          </p:nvPr>
        </p:nvSpPr>
        <p:spPr>
          <a:xfrm>
            <a:off x="5183188" y="987425"/>
            <a:ext cx="6172200" cy="4873625"/>
          </a:xfrm>
          <a:prstGeom prst="rect">
            <a:avLst/>
          </a:prstGeom>
          <a:noFill/>
          <a:ln>
            <a:noFill/>
          </a:ln>
        </p:spPr>
      </p:sp>
      <p:sp>
        <p:nvSpPr>
          <p:cNvPr id="218" name="Google Shape;218;p7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7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7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7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3" name="Google Shape;24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a:spLocks noGrp="1"/>
          </p:cNvSpPr>
          <p:nvPr>
            <p:ph type="pic" idx="2"/>
          </p:nvPr>
        </p:nvSpPr>
        <p:spPr>
          <a:xfrm>
            <a:off x="5183188" y="987425"/>
            <a:ext cx="6172200" cy="4873625"/>
          </a:xfrm>
          <a:prstGeom prst="rect">
            <a:avLst/>
          </a:prstGeom>
          <a:noFill/>
          <a:ln>
            <a:noFill/>
          </a:ln>
        </p:spPr>
      </p:sp>
      <p:sp>
        <p:nvSpPr>
          <p:cNvPr id="68" name="Google Shape;68;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6" name="Google Shape;236;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37" name="Google Shape;2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238" name="Google Shape;2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239" name="Google Shape;2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hyperlink" Target="mailto:chala@thecha.org"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8" Type="http://schemas.openxmlformats.org/officeDocument/2006/relationships/hyperlink" Target="https://www.ihda.org/about-ihda/cbrap/" TargetMode="External"/><Relationship Id="rId3" Type="http://schemas.openxmlformats.org/officeDocument/2006/relationships/hyperlink" Target="https://dceo.illinois.gov/communityservices/utilitybillassistance" TargetMode="External"/><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hyperlink" Target="https://www.illinoishousinghelp.org/ilhaf" TargetMode="External"/><Relationship Id="rId4" Type="http://schemas.openxmlformats.org/officeDocument/2006/relationships/image" Target="../media/image15.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cookcountylegalaid.org/"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aarzuaga@latinopolicyforum.org" TargetMode="External"/><Relationship Id="rId4" Type="http://schemas.openxmlformats.org/officeDocument/2006/relationships/hyperlink" Target="mailto:nsedeno@latinopolicyforum.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hyperlink" Target="https://www.hud.gov/states/illinois/offices" TargetMode="External"/><Relationship Id="rId3" Type="http://schemas.openxmlformats.org/officeDocument/2006/relationships/image" Target="../media/image1.png"/><Relationship Id="rId7" Type="http://schemas.openxmlformats.org/officeDocument/2006/relationships/hyperlink" Target="mailto:complaintsoffice05@hud.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2.illinois.gov/dhr/FilingaCharge/Pages/Housing.aspx" TargetMode="External"/><Relationship Id="rId5" Type="http://schemas.openxmlformats.org/officeDocument/2006/relationships/hyperlink" Target="https://www2.illinois.gov/DHR" TargetMode="External"/><Relationship Id="rId4" Type="http://schemas.openxmlformats.org/officeDocument/2006/relationships/hyperlink" Target="mailto:IDHR.FairHousing@illinoi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1"/>
          <p:cNvSpPr txBox="1">
            <a:spLocks noGrp="1"/>
          </p:cNvSpPr>
          <p:nvPr>
            <p:ph type="ctrTitle"/>
          </p:nvPr>
        </p:nvSpPr>
        <p:spPr>
          <a:xfrm>
            <a:off x="117900" y="1432000"/>
            <a:ext cx="11956200" cy="18915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5400" b="1" dirty="0" err="1">
                <a:latin typeface="Raleway"/>
                <a:ea typeface="Raleway"/>
                <a:cs typeface="Raleway"/>
                <a:sym typeface="Raleway"/>
              </a:rPr>
              <a:t>Protegiendo</a:t>
            </a:r>
            <a:r>
              <a:rPr lang="en-US" sz="5400" b="1" dirty="0">
                <a:latin typeface="Raleway"/>
                <a:ea typeface="Raleway"/>
                <a:cs typeface="Raleway"/>
                <a:sym typeface="Raleway"/>
              </a:rPr>
              <a:t> </a:t>
            </a:r>
            <a:r>
              <a:rPr lang="en-US" sz="5400" b="1" dirty="0" err="1">
                <a:latin typeface="Raleway"/>
                <a:ea typeface="Raleway"/>
                <a:cs typeface="Raleway"/>
                <a:sym typeface="Raleway"/>
              </a:rPr>
              <a:t>los</a:t>
            </a:r>
            <a:r>
              <a:rPr lang="en-US" sz="5400" b="1" dirty="0">
                <a:latin typeface="Raleway"/>
                <a:ea typeface="Raleway"/>
                <a:cs typeface="Raleway"/>
                <a:sym typeface="Raleway"/>
              </a:rPr>
              <a:t> </a:t>
            </a:r>
            <a:r>
              <a:rPr lang="en-US" sz="5400" b="1" dirty="0" err="1">
                <a:latin typeface="Raleway"/>
                <a:ea typeface="Raleway"/>
                <a:cs typeface="Raleway"/>
                <a:sym typeface="Raleway"/>
              </a:rPr>
              <a:t>hogares</a:t>
            </a:r>
            <a:r>
              <a:rPr lang="en-US" sz="5400" b="1" dirty="0">
                <a:latin typeface="Raleway"/>
                <a:ea typeface="Raleway"/>
                <a:cs typeface="Raleway"/>
                <a:sym typeface="Raleway"/>
              </a:rPr>
              <a:t> </a:t>
            </a:r>
            <a:r>
              <a:rPr lang="en-US" sz="5400" b="1" dirty="0" err="1">
                <a:latin typeface="Raleway"/>
                <a:ea typeface="Raleway"/>
                <a:cs typeface="Raleway"/>
                <a:sym typeface="Raleway"/>
              </a:rPr>
              <a:t>inmigrantes</a:t>
            </a:r>
            <a:r>
              <a:rPr lang="en-US" sz="5400" b="1" dirty="0">
                <a:latin typeface="Raleway"/>
                <a:ea typeface="Raleway"/>
                <a:cs typeface="Raleway"/>
                <a:sym typeface="Raleway"/>
              </a:rPr>
              <a:t>:</a:t>
            </a:r>
            <a:endParaRPr sz="5400" b="1" dirty="0">
              <a:latin typeface="Raleway"/>
              <a:ea typeface="Raleway"/>
              <a:cs typeface="Raleway"/>
              <a:sym typeface="Raleway"/>
            </a:endParaRPr>
          </a:p>
          <a:p>
            <a:pPr marL="0" lvl="0" indent="0" algn="ctr" rtl="0">
              <a:lnSpc>
                <a:spcPct val="90000"/>
              </a:lnSpc>
              <a:spcBef>
                <a:spcPts val="0"/>
              </a:spcBef>
              <a:spcAft>
                <a:spcPts val="0"/>
              </a:spcAft>
              <a:buClr>
                <a:schemeClr val="dk1"/>
              </a:buClr>
              <a:buSzPct val="100000"/>
              <a:buFont typeface="Calibri"/>
              <a:buNone/>
            </a:pPr>
            <a:r>
              <a:rPr lang="en-US" sz="5400" b="1" dirty="0" err="1">
                <a:latin typeface="Raleway"/>
                <a:ea typeface="Raleway"/>
                <a:cs typeface="Raleway"/>
                <a:sym typeface="Raleway"/>
              </a:rPr>
              <a:t>políticas</a:t>
            </a:r>
            <a:r>
              <a:rPr lang="en-US" sz="5400" b="1" dirty="0">
                <a:latin typeface="Raleway"/>
                <a:ea typeface="Raleway"/>
                <a:cs typeface="Raleway"/>
                <a:sym typeface="Raleway"/>
              </a:rPr>
              <a:t> y </a:t>
            </a:r>
            <a:r>
              <a:rPr lang="en-US" sz="5400" b="1" dirty="0" err="1">
                <a:latin typeface="Raleway"/>
                <a:ea typeface="Raleway"/>
                <a:cs typeface="Raleway"/>
                <a:sym typeface="Raleway"/>
              </a:rPr>
              <a:t>leyes</a:t>
            </a:r>
            <a:r>
              <a:rPr lang="en-US" sz="5400" b="1" dirty="0">
                <a:latin typeface="Raleway"/>
                <a:ea typeface="Raleway"/>
                <a:cs typeface="Raleway"/>
                <a:sym typeface="Raleway"/>
              </a:rPr>
              <a:t> </a:t>
            </a:r>
            <a:r>
              <a:rPr lang="en-US" sz="5400" b="1" dirty="0" err="1">
                <a:latin typeface="Raleway"/>
                <a:ea typeface="Raleway"/>
                <a:cs typeface="Raleway"/>
                <a:sym typeface="Raleway"/>
              </a:rPr>
              <a:t>en</a:t>
            </a:r>
            <a:r>
              <a:rPr lang="en-US" sz="5400" b="1" dirty="0">
                <a:latin typeface="Raleway"/>
                <a:ea typeface="Raleway"/>
                <a:cs typeface="Raleway"/>
                <a:sym typeface="Raleway"/>
              </a:rPr>
              <a:t> Illinois</a:t>
            </a:r>
            <a:endParaRPr dirty="0">
              <a:latin typeface="Raleway"/>
              <a:ea typeface="Raleway"/>
              <a:cs typeface="Raleway"/>
              <a:sym typeface="Raleway"/>
            </a:endParaRPr>
          </a:p>
        </p:txBody>
      </p:sp>
      <p:sp>
        <p:nvSpPr>
          <p:cNvPr id="252" name="Google Shape;252;p1"/>
          <p:cNvSpPr txBox="1">
            <a:spLocks noGrp="1"/>
          </p:cNvSpPr>
          <p:nvPr>
            <p:ph type="subTitle" idx="1"/>
          </p:nvPr>
        </p:nvSpPr>
        <p:spPr>
          <a:xfrm>
            <a:off x="1610629" y="3689763"/>
            <a:ext cx="3340770" cy="1508538"/>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2400"/>
              <a:buNone/>
            </a:pPr>
            <a:r>
              <a:rPr lang="en-US" sz="2300" b="1">
                <a:latin typeface="Lato"/>
                <a:ea typeface="Lato"/>
                <a:cs typeface="Lato"/>
                <a:sym typeface="Lato"/>
              </a:rPr>
              <a:t>Nina Sedeño</a:t>
            </a:r>
            <a:endParaRPr sz="2300">
              <a:latin typeface="Lato"/>
              <a:ea typeface="Lato"/>
              <a:cs typeface="Lato"/>
              <a:sym typeface="Lato"/>
            </a:endParaRPr>
          </a:p>
          <a:p>
            <a:pPr marL="0" lvl="0" indent="0" algn="ctr" rtl="0">
              <a:lnSpc>
                <a:spcPct val="115000"/>
              </a:lnSpc>
              <a:spcBef>
                <a:spcPts val="0"/>
              </a:spcBef>
              <a:spcAft>
                <a:spcPts val="0"/>
              </a:spcAft>
              <a:buClr>
                <a:schemeClr val="dk1"/>
              </a:buClr>
              <a:buSzPts val="2400"/>
              <a:buNone/>
            </a:pPr>
            <a:r>
              <a:rPr lang="en-US" sz="2300" b="1">
                <a:latin typeface="Lato"/>
                <a:ea typeface="Lato"/>
                <a:cs typeface="Lato"/>
                <a:sym typeface="Lato"/>
              </a:rPr>
              <a:t>Analista de Inmigración </a:t>
            </a:r>
            <a:endParaRPr sz="2300" b="1">
              <a:latin typeface="Lato"/>
              <a:ea typeface="Lato"/>
              <a:cs typeface="Lato"/>
              <a:sym typeface="Lato"/>
            </a:endParaRPr>
          </a:p>
          <a:p>
            <a:pPr marL="0" lvl="0" indent="0" algn="ctr" rtl="0">
              <a:lnSpc>
                <a:spcPct val="115000"/>
              </a:lnSpc>
              <a:spcBef>
                <a:spcPts val="0"/>
              </a:spcBef>
              <a:spcAft>
                <a:spcPts val="0"/>
              </a:spcAft>
              <a:buClr>
                <a:schemeClr val="dk1"/>
              </a:buClr>
              <a:buSzPts val="2400"/>
              <a:buNone/>
            </a:pPr>
            <a:r>
              <a:rPr lang="en-US" sz="2300" b="1">
                <a:latin typeface="Lato"/>
                <a:ea typeface="Lato"/>
                <a:cs typeface="Lato"/>
                <a:sym typeface="Lato"/>
              </a:rPr>
              <a:t>Latino Policy Forum </a:t>
            </a:r>
            <a:endParaRPr sz="2300" b="1">
              <a:latin typeface="Lato"/>
              <a:ea typeface="Lato"/>
              <a:cs typeface="Lato"/>
              <a:sym typeface="Lato"/>
            </a:endParaRPr>
          </a:p>
        </p:txBody>
      </p:sp>
      <p:sp>
        <p:nvSpPr>
          <p:cNvPr id="253" name="Google Shape;253;p1"/>
          <p:cNvSpPr/>
          <p:nvPr/>
        </p:nvSpPr>
        <p:spPr>
          <a:xfrm>
            <a:off x="0" y="0"/>
            <a:ext cx="5532876" cy="1290953"/>
          </a:xfrm>
          <a:custGeom>
            <a:avLst/>
            <a:gdLst/>
            <a:ahLst/>
            <a:cxnLst/>
            <a:rect l="l" t="t" r="r" b="b"/>
            <a:pathLst>
              <a:path w="5532876" h="1290953" extrusionOk="0">
                <a:moveTo>
                  <a:pt x="0" y="0"/>
                </a:moveTo>
                <a:lnTo>
                  <a:pt x="5532876" y="0"/>
                </a:lnTo>
                <a:lnTo>
                  <a:pt x="4936972" y="1290953"/>
                </a:lnTo>
                <a:lnTo>
                  <a:pt x="0" y="1290953"/>
                </a:ln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4" name="Google Shape;254;p1"/>
          <p:cNvSpPr/>
          <p:nvPr/>
        </p:nvSpPr>
        <p:spPr>
          <a:xfrm>
            <a:off x="5097841" y="1"/>
            <a:ext cx="7094159" cy="1290953"/>
          </a:xfrm>
          <a:custGeom>
            <a:avLst/>
            <a:gdLst/>
            <a:ahLst/>
            <a:cxnLst/>
            <a:rect l="l" t="t" r="r" b="b"/>
            <a:pathLst>
              <a:path w="7094159" h="1290953" extrusionOk="0">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5" name="Google Shape;255;p1"/>
          <p:cNvSpPr/>
          <p:nvPr/>
        </p:nvSpPr>
        <p:spPr>
          <a:xfrm>
            <a:off x="6622116" y="5450103"/>
            <a:ext cx="5569884" cy="1407897"/>
          </a:xfrm>
          <a:custGeom>
            <a:avLst/>
            <a:gdLst/>
            <a:ahLst/>
            <a:cxnLst/>
            <a:rect l="l" t="t" r="r" b="b"/>
            <a:pathLst>
              <a:path w="5569884" h="1407897" extrusionOk="0">
                <a:moveTo>
                  <a:pt x="652041" y="0"/>
                </a:moveTo>
                <a:lnTo>
                  <a:pt x="5569884" y="0"/>
                </a:lnTo>
                <a:lnTo>
                  <a:pt x="5569884" y="1407897"/>
                </a:lnTo>
                <a:lnTo>
                  <a:pt x="0" y="1407897"/>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6" name="Google Shape;256;p1"/>
          <p:cNvSpPr/>
          <p:nvPr/>
        </p:nvSpPr>
        <p:spPr>
          <a:xfrm>
            <a:off x="0" y="5450103"/>
            <a:ext cx="7114535" cy="1407897"/>
          </a:xfrm>
          <a:custGeom>
            <a:avLst/>
            <a:gdLst/>
            <a:ahLst/>
            <a:cxnLst/>
            <a:rect l="l" t="t" r="r" b="b"/>
            <a:pathLst>
              <a:path w="7114535" h="1407897" extrusionOk="0">
                <a:moveTo>
                  <a:pt x="0" y="0"/>
                </a:moveTo>
                <a:lnTo>
                  <a:pt x="1189345" y="0"/>
                </a:lnTo>
                <a:lnTo>
                  <a:pt x="7114535" y="0"/>
                </a:lnTo>
                <a:lnTo>
                  <a:pt x="6462495" y="1407897"/>
                </a:lnTo>
                <a:lnTo>
                  <a:pt x="0" y="1407897"/>
                </a:lnTo>
                <a:close/>
              </a:path>
            </a:pathLst>
          </a:custGeom>
          <a:solidFill>
            <a:srgbClr val="7F7F7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p1"/>
          <p:cNvSpPr txBox="1"/>
          <p:nvPr/>
        </p:nvSpPr>
        <p:spPr>
          <a:xfrm>
            <a:off x="5553848" y="3658251"/>
            <a:ext cx="5633100" cy="13113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400"/>
              <a:buFont typeface="Arial"/>
              <a:buNone/>
            </a:pPr>
            <a:r>
              <a:rPr lang="en-US" sz="2400" b="1">
                <a:solidFill>
                  <a:schemeClr val="dk1"/>
                </a:solidFill>
                <a:latin typeface="Lato"/>
                <a:ea typeface="Lato"/>
                <a:cs typeface="Lato"/>
                <a:sym typeface="Lato"/>
              </a:rPr>
              <a:t>Anna Arzuaga</a:t>
            </a:r>
            <a:endParaRPr sz="2400" i="0" u="none" strike="noStrike" cap="none">
              <a:solidFill>
                <a:schemeClr val="dk1"/>
              </a:solidFill>
              <a:latin typeface="Lato"/>
              <a:ea typeface="Lato"/>
              <a:cs typeface="Lato"/>
              <a:sym typeface="Lato"/>
            </a:endParaRPr>
          </a:p>
          <a:p>
            <a:pPr marL="0" marR="0" lvl="0" indent="0" algn="ctr" rtl="0">
              <a:lnSpc>
                <a:spcPct val="115000"/>
              </a:lnSpc>
              <a:spcBef>
                <a:spcPts val="0"/>
              </a:spcBef>
              <a:spcAft>
                <a:spcPts val="0"/>
              </a:spcAft>
              <a:buClr>
                <a:srgbClr val="000000"/>
              </a:buClr>
              <a:buSzPts val="2400"/>
              <a:buFont typeface="Arial"/>
              <a:buNone/>
            </a:pPr>
            <a:r>
              <a:rPr lang="en-US" sz="2400" b="1">
                <a:solidFill>
                  <a:schemeClr val="dk1"/>
                </a:solidFill>
                <a:latin typeface="Lato"/>
                <a:ea typeface="Lato"/>
                <a:cs typeface="Lato"/>
                <a:sym typeface="Lato"/>
              </a:rPr>
              <a:t>Analista de Vivienda</a:t>
            </a:r>
            <a:r>
              <a:rPr lang="en-US" sz="2400" b="1" i="0" u="none" strike="noStrike" cap="none">
                <a:solidFill>
                  <a:schemeClr val="dk1"/>
                </a:solidFill>
                <a:latin typeface="Lato"/>
                <a:ea typeface="Lato"/>
                <a:cs typeface="Lato"/>
                <a:sym typeface="Lato"/>
              </a:rPr>
              <a:t> </a:t>
            </a:r>
            <a:endParaRPr sz="2400" i="0" u="none" strike="noStrike" cap="none">
              <a:solidFill>
                <a:schemeClr val="dk1"/>
              </a:solidFill>
              <a:latin typeface="Lato"/>
              <a:ea typeface="Lato"/>
              <a:cs typeface="Lato"/>
              <a:sym typeface="Lato"/>
            </a:endParaRPr>
          </a:p>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chemeClr val="dk1"/>
                </a:solidFill>
                <a:latin typeface="Lato"/>
                <a:ea typeface="Lato"/>
                <a:cs typeface="Lato"/>
                <a:sym typeface="Lato"/>
              </a:rPr>
              <a:t>Latino Policy Forum</a:t>
            </a:r>
            <a:endParaRPr sz="1800" i="0" u="none" strike="noStrike" cap="none">
              <a:solidFill>
                <a:schemeClr val="dk1"/>
              </a:solidFill>
              <a:latin typeface="Lato"/>
              <a:ea typeface="Lato"/>
              <a:cs typeface="Lato"/>
              <a:sym typeface="Lato"/>
            </a:endParaRPr>
          </a:p>
        </p:txBody>
      </p:sp>
      <p:pic>
        <p:nvPicPr>
          <p:cNvPr id="258" name="Google Shape;258;p1" descr="A close up of a logo&#10;&#10;Description automatically generated"/>
          <p:cNvPicPr preferRelativeResize="0"/>
          <p:nvPr/>
        </p:nvPicPr>
        <p:blipFill rotWithShape="1">
          <a:blip r:embed="rId3">
            <a:alphaModFix/>
          </a:blip>
          <a:srcRect/>
          <a:stretch/>
        </p:blipFill>
        <p:spPr>
          <a:xfrm>
            <a:off x="181166" y="5588972"/>
            <a:ext cx="2530275" cy="1130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title"/>
          </p:nvPr>
        </p:nvSpPr>
        <p:spPr>
          <a:xfrm>
            <a:off x="648929" y="629266"/>
            <a:ext cx="3505495" cy="162232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30"/>
              <a:buFont typeface="Calibri"/>
              <a:buNone/>
            </a:pPr>
            <a:r>
              <a:rPr lang="en-US" sz="3030" b="1">
                <a:solidFill>
                  <a:schemeClr val="dk1"/>
                </a:solidFill>
                <a:latin typeface="Raleway"/>
                <a:ea typeface="Raleway"/>
                <a:cs typeface="Raleway"/>
                <a:sym typeface="Raleway"/>
              </a:rPr>
              <a:t>Ley de Protección para </a:t>
            </a:r>
            <a:r>
              <a:rPr lang="en-US" sz="3030" b="1">
                <a:latin typeface="Raleway"/>
                <a:ea typeface="Raleway"/>
                <a:cs typeface="Raleway"/>
                <a:sym typeface="Raleway"/>
              </a:rPr>
              <a:t>Inquilinos Inmigrantes </a:t>
            </a:r>
            <a:r>
              <a:rPr lang="en-US" sz="3030" b="1">
                <a:solidFill>
                  <a:schemeClr val="dk1"/>
                </a:solidFill>
                <a:latin typeface="Raleway"/>
                <a:ea typeface="Raleway"/>
                <a:cs typeface="Raleway"/>
                <a:sym typeface="Raleway"/>
              </a:rPr>
              <a:t>(ITPA)</a:t>
            </a:r>
            <a:endParaRPr sz="3659">
              <a:latin typeface="Raleway"/>
              <a:ea typeface="Raleway"/>
              <a:cs typeface="Raleway"/>
              <a:sym typeface="Raleway"/>
            </a:endParaRPr>
          </a:p>
        </p:txBody>
      </p:sp>
      <p:grpSp>
        <p:nvGrpSpPr>
          <p:cNvPr id="362" name="Google Shape;362;p12"/>
          <p:cNvGrpSpPr/>
          <p:nvPr/>
        </p:nvGrpSpPr>
        <p:grpSpPr>
          <a:xfrm>
            <a:off x="648931" y="2692677"/>
            <a:ext cx="3505494" cy="3718809"/>
            <a:chOff x="0" y="24633"/>
            <a:chExt cx="3505494" cy="3718809"/>
          </a:xfrm>
        </p:grpSpPr>
        <p:sp>
          <p:nvSpPr>
            <p:cNvPr id="363" name="Google Shape;363;p12"/>
            <p:cNvSpPr/>
            <p:nvPr/>
          </p:nvSpPr>
          <p:spPr>
            <a:xfrm>
              <a:off x="0" y="24633"/>
              <a:ext cx="3505494" cy="1990478"/>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2"/>
            <p:cNvSpPr txBox="1"/>
            <p:nvPr/>
          </p:nvSpPr>
          <p:spPr>
            <a:xfrm>
              <a:off x="97167" y="121800"/>
              <a:ext cx="3311160" cy="179614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i="0" u="none" strike="noStrike" cap="none" dirty="0" err="1">
                  <a:solidFill>
                    <a:schemeClr val="dk1"/>
                  </a:solidFill>
                  <a:latin typeface="Lato"/>
                  <a:ea typeface="Lato"/>
                  <a:cs typeface="Lato"/>
                  <a:sym typeface="Lato"/>
                </a:rPr>
                <a:t>Esta</a:t>
              </a:r>
              <a:r>
                <a:rPr lang="en-US" sz="2400" i="0" u="none" strike="noStrike" cap="none" dirty="0">
                  <a:solidFill>
                    <a:schemeClr val="dk1"/>
                  </a:solidFill>
                  <a:latin typeface="Lato"/>
                  <a:ea typeface="Lato"/>
                  <a:cs typeface="Lato"/>
                  <a:sym typeface="Lato"/>
                </a:rPr>
                <a:t> ley </a:t>
              </a:r>
              <a:r>
                <a:rPr lang="en-US" sz="2400" dirty="0" err="1">
                  <a:solidFill>
                    <a:schemeClr val="dk1"/>
                  </a:solidFill>
                  <a:latin typeface="Lato"/>
                  <a:ea typeface="Lato"/>
                  <a:cs typeface="Lato"/>
                  <a:sym typeface="Lato"/>
                </a:rPr>
                <a:t>entró</a:t>
              </a:r>
              <a:r>
                <a:rPr lang="en-US" sz="2400" i="0" u="none" strike="noStrike" cap="none" dirty="0">
                  <a:solidFill>
                    <a:schemeClr val="dk1"/>
                  </a:solidFill>
                  <a:latin typeface="Lato"/>
                  <a:ea typeface="Lato"/>
                  <a:cs typeface="Lato"/>
                  <a:sym typeface="Lato"/>
                </a:rPr>
                <a:t> </a:t>
              </a:r>
              <a:r>
                <a:rPr lang="en-US" sz="2400" i="0" u="none" strike="noStrike" cap="none" dirty="0" err="1">
                  <a:solidFill>
                    <a:schemeClr val="dk1"/>
                  </a:solidFill>
                  <a:latin typeface="Lato"/>
                  <a:ea typeface="Lato"/>
                  <a:cs typeface="Lato"/>
                  <a:sym typeface="Lato"/>
                </a:rPr>
                <a:t>en</a:t>
              </a:r>
              <a:r>
                <a:rPr lang="en-US" sz="2400" i="0" u="none" strike="noStrike" cap="none" dirty="0">
                  <a:solidFill>
                    <a:schemeClr val="dk1"/>
                  </a:solidFill>
                  <a:latin typeface="Lato"/>
                  <a:ea typeface="Lato"/>
                  <a:cs typeface="Lato"/>
                  <a:sym typeface="Lato"/>
                </a:rPr>
                <a:t> </a:t>
              </a:r>
              <a:r>
                <a:rPr lang="en-US" sz="2400" dirty="0" err="1">
                  <a:solidFill>
                    <a:schemeClr val="dk1"/>
                  </a:solidFill>
                  <a:latin typeface="Lato"/>
                  <a:ea typeface="Lato"/>
                  <a:cs typeface="Lato"/>
                  <a:sym typeface="Lato"/>
                </a:rPr>
                <a:t>efecto</a:t>
              </a:r>
              <a:r>
                <a:rPr lang="en-US" sz="2400" dirty="0">
                  <a:solidFill>
                    <a:schemeClr val="dk1"/>
                  </a:solidFill>
                  <a:latin typeface="Lato"/>
                  <a:ea typeface="Lato"/>
                  <a:cs typeface="Lato"/>
                  <a:sym typeface="Lato"/>
                </a:rPr>
                <a:t> </a:t>
              </a:r>
              <a:r>
                <a:rPr lang="en-US" sz="2400" dirty="0" err="1">
                  <a:solidFill>
                    <a:schemeClr val="dk1"/>
                  </a:solidFill>
                  <a:latin typeface="Lato"/>
                  <a:ea typeface="Lato"/>
                  <a:cs typeface="Lato"/>
                  <a:sym typeface="Lato"/>
                </a:rPr>
                <a:t>en</a:t>
              </a:r>
              <a:r>
                <a:rPr lang="en-US" sz="2400" dirty="0">
                  <a:solidFill>
                    <a:schemeClr val="dk1"/>
                  </a:solidFill>
                  <a:latin typeface="Lato"/>
                  <a:ea typeface="Lato"/>
                  <a:cs typeface="Lato"/>
                  <a:sym typeface="Lato"/>
                </a:rPr>
                <a:t> </a:t>
              </a:r>
              <a:r>
                <a:rPr lang="en-US" sz="2400" dirty="0" err="1">
                  <a:solidFill>
                    <a:schemeClr val="dk1"/>
                  </a:solidFill>
                  <a:latin typeface="Lato"/>
                  <a:ea typeface="Lato"/>
                  <a:cs typeface="Lato"/>
                  <a:sym typeface="Lato"/>
                </a:rPr>
                <a:t>agosto</a:t>
              </a:r>
              <a:r>
                <a:rPr lang="en-US" sz="2400" i="0" u="none" strike="noStrike" cap="none" dirty="0">
                  <a:solidFill>
                    <a:schemeClr val="dk1"/>
                  </a:solidFill>
                  <a:latin typeface="Lato"/>
                  <a:ea typeface="Lato"/>
                  <a:cs typeface="Lato"/>
                  <a:sym typeface="Lato"/>
                </a:rPr>
                <a:t> de 2019.</a:t>
              </a:r>
              <a:endParaRPr sz="1400" i="0" u="none" strike="noStrike" cap="none" dirty="0">
                <a:solidFill>
                  <a:schemeClr val="dk1"/>
                </a:solidFill>
                <a:latin typeface="Lato"/>
                <a:ea typeface="Lato"/>
                <a:cs typeface="Lato"/>
                <a:sym typeface="Lato"/>
              </a:endParaRPr>
            </a:p>
          </p:txBody>
        </p:sp>
        <p:sp>
          <p:nvSpPr>
            <p:cNvPr id="365" name="Google Shape;365;p12"/>
            <p:cNvSpPr/>
            <p:nvPr/>
          </p:nvSpPr>
          <p:spPr>
            <a:xfrm>
              <a:off x="0" y="2108660"/>
              <a:ext cx="3505494" cy="1634782"/>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2"/>
            <p:cNvSpPr txBox="1"/>
            <p:nvPr/>
          </p:nvSpPr>
          <p:spPr>
            <a:xfrm>
              <a:off x="79803" y="2188463"/>
              <a:ext cx="3345888" cy="1475176"/>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100" i="0" u="none" strike="noStrike" cap="none">
                  <a:solidFill>
                    <a:schemeClr val="dk1"/>
                  </a:solidFill>
                  <a:latin typeface="Lato"/>
                  <a:ea typeface="Lato"/>
                  <a:cs typeface="Lato"/>
                  <a:sym typeface="Lato"/>
                </a:rPr>
                <a:t>En Illinois, los propietarios no pueden amenazar o desalojar a un inquilino por su estado migratorio. </a:t>
              </a:r>
              <a:endParaRPr sz="1200" i="0" u="none" strike="noStrike" cap="none">
                <a:solidFill>
                  <a:schemeClr val="dk1"/>
                </a:solidFill>
                <a:latin typeface="Lato"/>
                <a:ea typeface="Lato"/>
                <a:cs typeface="Lato"/>
                <a:sym typeface="Lato"/>
              </a:endParaRPr>
            </a:p>
          </p:txBody>
        </p:sp>
      </p:grpSp>
      <p:sp>
        <p:nvSpPr>
          <p:cNvPr id="367" name="Google Shape;367;p12"/>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8" name="Google Shape;368;p12"/>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69" name="Google Shape;369;p12"/>
          <p:cNvPicPr preferRelativeResize="0"/>
          <p:nvPr/>
        </p:nvPicPr>
        <p:blipFill rotWithShape="1">
          <a:blip r:embed="rId3">
            <a:alphaModFix/>
          </a:blip>
          <a:srcRect/>
          <a:stretch/>
        </p:blipFill>
        <p:spPr>
          <a:xfrm>
            <a:off x="5405862" y="1356209"/>
            <a:ext cx="6019331" cy="4142335"/>
          </a:xfrm>
          <a:prstGeom prst="rect">
            <a:avLst/>
          </a:prstGeom>
          <a:noFill/>
          <a:ln>
            <a:noFill/>
          </a:ln>
        </p:spPr>
      </p:pic>
      <p:pic>
        <p:nvPicPr>
          <p:cNvPr id="370" name="Google Shape;370;p12"/>
          <p:cNvPicPr preferRelativeResize="0"/>
          <p:nvPr/>
        </p:nvPicPr>
        <p:blipFill rotWithShape="1">
          <a:blip r:embed="rId4">
            <a:alphaModFix/>
          </a:blip>
          <a:srcRect/>
          <a:stretch/>
        </p:blipFill>
        <p:spPr>
          <a:xfrm>
            <a:off x="10708640" y="149174"/>
            <a:ext cx="1352296" cy="6195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5"/>
        <p:cNvGrpSpPr/>
        <p:nvPr/>
      </p:nvGrpSpPr>
      <p:grpSpPr>
        <a:xfrm>
          <a:off x="0" y="0"/>
          <a:ext cx="0" cy="0"/>
          <a:chOff x="0" y="0"/>
          <a:chExt cx="0" cy="0"/>
        </a:xfrm>
      </p:grpSpPr>
      <p:sp>
        <p:nvSpPr>
          <p:cNvPr id="376" name="Google Shape;376;p13"/>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100" b="1">
                <a:latin typeface="Raleway"/>
                <a:ea typeface="Raleway"/>
                <a:cs typeface="Raleway"/>
                <a:sym typeface="Raleway"/>
              </a:rPr>
              <a:t>¿Cómo protege la ley ITPA a los inquilinos inmigrantes?</a:t>
            </a:r>
            <a:endParaRPr b="1">
              <a:latin typeface="Raleway"/>
              <a:ea typeface="Raleway"/>
              <a:cs typeface="Raleway"/>
              <a:sym typeface="Raleway"/>
            </a:endParaRPr>
          </a:p>
        </p:txBody>
      </p:sp>
      <p:sp>
        <p:nvSpPr>
          <p:cNvPr id="377" name="Google Shape;377;p13"/>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8" name="Google Shape;378;p13"/>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9" name="Google Shape;379;p13"/>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80" name="Google Shape;380;p13"/>
          <p:cNvGrpSpPr/>
          <p:nvPr/>
        </p:nvGrpSpPr>
        <p:grpSpPr>
          <a:xfrm>
            <a:off x="1062527" y="1863924"/>
            <a:ext cx="10548871" cy="4650261"/>
            <a:chOff x="5284" y="0"/>
            <a:chExt cx="10548871" cy="4650261"/>
          </a:xfrm>
        </p:grpSpPr>
        <p:sp>
          <p:nvSpPr>
            <p:cNvPr id="381" name="Google Shape;381;p13"/>
            <p:cNvSpPr/>
            <p:nvPr/>
          </p:nvSpPr>
          <p:spPr>
            <a:xfrm>
              <a:off x="791958" y="0"/>
              <a:ext cx="8975524" cy="4650261"/>
            </a:xfrm>
            <a:prstGeom prst="rightArrow">
              <a:avLst>
                <a:gd name="adj1" fmla="val 50000"/>
                <a:gd name="adj2" fmla="val 50000"/>
              </a:avLst>
            </a:prstGeom>
            <a:solidFill>
              <a:srgbClr val="FF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3"/>
            <p:cNvSpPr/>
            <p:nvPr/>
          </p:nvSpPr>
          <p:spPr>
            <a:xfrm>
              <a:off x="5284" y="1395078"/>
              <a:ext cx="2541896"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3"/>
            <p:cNvSpPr txBox="1"/>
            <p:nvPr/>
          </p:nvSpPr>
          <p:spPr>
            <a:xfrm>
              <a:off x="96087" y="1485881"/>
              <a:ext cx="2360290" cy="167849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i="0" u="none" strike="noStrike" cap="none">
                  <a:solidFill>
                    <a:schemeClr val="dk1"/>
                  </a:solidFill>
                  <a:latin typeface="Lato"/>
                  <a:ea typeface="Lato"/>
                  <a:cs typeface="Lato"/>
                  <a:sym typeface="Lato"/>
                </a:rPr>
                <a:t>El propietario no puede amenazarle con llamar al ICE (inmigración), aumentar la renta, desalojarlo o cortarle los servicios por su estado migratorio</a:t>
              </a:r>
              <a:endParaRPr sz="1300" i="0" u="none" strike="noStrike" cap="none">
                <a:solidFill>
                  <a:schemeClr val="dk1"/>
                </a:solidFill>
                <a:latin typeface="Lato"/>
                <a:ea typeface="Lato"/>
                <a:cs typeface="Lato"/>
                <a:sym typeface="Lato"/>
              </a:endParaRPr>
            </a:p>
          </p:txBody>
        </p:sp>
        <p:sp>
          <p:nvSpPr>
            <p:cNvPr id="384" name="Google Shape;384;p13"/>
            <p:cNvSpPr/>
            <p:nvPr/>
          </p:nvSpPr>
          <p:spPr>
            <a:xfrm>
              <a:off x="2674276" y="1395078"/>
              <a:ext cx="2541896"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3"/>
            <p:cNvSpPr txBox="1"/>
            <p:nvPr/>
          </p:nvSpPr>
          <p:spPr>
            <a:xfrm>
              <a:off x="2765079" y="1485881"/>
              <a:ext cx="2360290" cy="167849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i="0" u="none" strike="noStrike" cap="none">
                  <a:solidFill>
                    <a:schemeClr val="dk1"/>
                  </a:solidFill>
                  <a:latin typeface="Lato"/>
                  <a:ea typeface="Lato"/>
                  <a:cs typeface="Lato"/>
                  <a:sym typeface="Lato"/>
                </a:rPr>
                <a:t>Protege a las personas, de cualquier estatus migratorio, que están </a:t>
              </a:r>
              <a:r>
                <a:rPr lang="en-US" sz="1500" b="1" i="0" u="sng" strike="noStrike" cap="none">
                  <a:solidFill>
                    <a:schemeClr val="dk1"/>
                  </a:solidFill>
                  <a:latin typeface="Lato"/>
                  <a:ea typeface="Lato"/>
                  <a:cs typeface="Lato"/>
                  <a:sym typeface="Lato"/>
                </a:rPr>
                <a:t>actualmente</a:t>
              </a:r>
              <a:r>
                <a:rPr lang="en-US" sz="1500" i="0" u="none" strike="noStrike" cap="none">
                  <a:solidFill>
                    <a:schemeClr val="dk1"/>
                  </a:solidFill>
                  <a:latin typeface="Lato"/>
                  <a:ea typeface="Lato"/>
                  <a:cs typeface="Lato"/>
                  <a:sym typeface="Lato"/>
                </a:rPr>
                <a:t> alquilando.    </a:t>
              </a:r>
              <a:endParaRPr sz="1500" i="0" u="none" strike="noStrike" cap="none">
                <a:solidFill>
                  <a:schemeClr val="dk1"/>
                </a:solidFill>
                <a:latin typeface="Lato"/>
                <a:ea typeface="Lato"/>
                <a:cs typeface="Lato"/>
                <a:sym typeface="Lato"/>
              </a:endParaRPr>
            </a:p>
          </p:txBody>
        </p:sp>
        <p:sp>
          <p:nvSpPr>
            <p:cNvPr id="386" name="Google Shape;386;p13"/>
            <p:cNvSpPr/>
            <p:nvPr/>
          </p:nvSpPr>
          <p:spPr>
            <a:xfrm>
              <a:off x="5343267" y="1395078"/>
              <a:ext cx="2541896"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3"/>
            <p:cNvSpPr txBox="1"/>
            <p:nvPr/>
          </p:nvSpPr>
          <p:spPr>
            <a:xfrm>
              <a:off x="5434070" y="1485881"/>
              <a:ext cx="2360290" cy="167849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i="0" u="none" strike="noStrike" cap="none">
                  <a:solidFill>
                    <a:schemeClr val="dk1"/>
                  </a:solidFill>
                  <a:latin typeface="Lato"/>
                  <a:ea typeface="Lato"/>
                  <a:cs typeface="Lato"/>
                  <a:sym typeface="Lato"/>
                </a:rPr>
                <a:t>Protege </a:t>
              </a:r>
              <a:r>
                <a:rPr lang="en-US" b="1" i="0" u="sng" strike="noStrike" cap="none">
                  <a:solidFill>
                    <a:schemeClr val="dk1"/>
                  </a:solidFill>
                  <a:latin typeface="Lato"/>
                  <a:ea typeface="Lato"/>
                  <a:cs typeface="Lato"/>
                  <a:sym typeface="Lato"/>
                </a:rPr>
                <a:t>a todas las personas que conviven con los inquilinos</a:t>
              </a:r>
              <a:r>
                <a:rPr lang="en-US" i="0" u="none" strike="noStrike" cap="none">
                  <a:solidFill>
                    <a:schemeClr val="dk1"/>
                  </a:solidFill>
                  <a:latin typeface="Lato"/>
                  <a:ea typeface="Lato"/>
                  <a:cs typeface="Lato"/>
                  <a:sym typeface="Lato"/>
                </a:rPr>
                <a:t>, no sólo a las que se nombran en el contrato de arrendamiento.</a:t>
              </a:r>
              <a:endParaRPr sz="1300" i="0" u="none" strike="noStrike" cap="none">
                <a:solidFill>
                  <a:schemeClr val="dk1"/>
                </a:solidFill>
                <a:latin typeface="Lato"/>
                <a:ea typeface="Lato"/>
                <a:cs typeface="Lato"/>
                <a:sym typeface="Lato"/>
              </a:endParaRPr>
            </a:p>
          </p:txBody>
        </p:sp>
        <p:sp>
          <p:nvSpPr>
            <p:cNvPr id="388" name="Google Shape;388;p13"/>
            <p:cNvSpPr/>
            <p:nvPr/>
          </p:nvSpPr>
          <p:spPr>
            <a:xfrm>
              <a:off x="8012259" y="1395078"/>
              <a:ext cx="2541896"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3"/>
            <p:cNvSpPr txBox="1"/>
            <p:nvPr/>
          </p:nvSpPr>
          <p:spPr>
            <a:xfrm>
              <a:off x="8103062" y="1485881"/>
              <a:ext cx="2360290" cy="167849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i="0" u="none" strike="noStrike" cap="none">
                  <a:solidFill>
                    <a:schemeClr val="dk1"/>
                  </a:solidFill>
                  <a:latin typeface="Lato"/>
                  <a:ea typeface="Lato"/>
                  <a:cs typeface="Lato"/>
                  <a:sym typeface="Lato"/>
                </a:rPr>
                <a:t>Protege a los inquilinos con contratos de arrendamiento verbales, no sólo escritos.</a:t>
              </a:r>
              <a:endParaRPr sz="1400" i="0" u="none" strike="noStrike" cap="none">
                <a:solidFill>
                  <a:schemeClr val="dk1"/>
                </a:solidFill>
                <a:latin typeface="Lato"/>
                <a:ea typeface="Lato"/>
                <a:cs typeface="Lato"/>
                <a:sym typeface="Lato"/>
              </a:endParaRPr>
            </a:p>
          </p:txBody>
        </p:sp>
      </p:grpSp>
      <p:pic>
        <p:nvPicPr>
          <p:cNvPr id="390" name="Google Shape;390;p13"/>
          <p:cNvPicPr preferRelativeResize="0"/>
          <p:nvPr/>
        </p:nvPicPr>
        <p:blipFill rotWithShape="1">
          <a:blip r:embed="rId3">
            <a:alphaModFix/>
          </a:blip>
          <a:srcRect/>
          <a:stretch/>
        </p:blipFill>
        <p:spPr>
          <a:xfrm>
            <a:off x="10472147" y="5826413"/>
            <a:ext cx="1408891" cy="6455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14"/>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Raleway"/>
                <a:ea typeface="Raleway"/>
                <a:cs typeface="Raleway"/>
                <a:sym typeface="Raleway"/>
              </a:rPr>
              <a:t>Limitaciones de la ITPA</a:t>
            </a:r>
            <a:endParaRPr>
              <a:latin typeface="Raleway"/>
              <a:ea typeface="Raleway"/>
              <a:cs typeface="Raleway"/>
              <a:sym typeface="Raleway"/>
            </a:endParaRPr>
          </a:p>
        </p:txBody>
      </p:sp>
      <p:sp>
        <p:nvSpPr>
          <p:cNvPr id="397" name="Google Shape;397;p14"/>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8" name="Google Shape;398;p14"/>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9" name="Google Shape;399;p14"/>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00" name="Google Shape;400;p14"/>
          <p:cNvGrpSpPr/>
          <p:nvPr/>
        </p:nvGrpSpPr>
        <p:grpSpPr>
          <a:xfrm>
            <a:off x="1170093" y="2916190"/>
            <a:ext cx="10586671" cy="2706863"/>
            <a:chOff x="5173" y="1164049"/>
            <a:chExt cx="10586671" cy="2706863"/>
          </a:xfrm>
        </p:grpSpPr>
        <p:sp>
          <p:nvSpPr>
            <p:cNvPr id="401" name="Google Shape;401;p14"/>
            <p:cNvSpPr/>
            <p:nvPr/>
          </p:nvSpPr>
          <p:spPr>
            <a:xfrm>
              <a:off x="5173" y="1164049"/>
              <a:ext cx="2461944" cy="1696279"/>
            </a:xfrm>
            <a:prstGeom prst="roundRect">
              <a:avLst>
                <a:gd name="adj" fmla="val 16667"/>
              </a:avLst>
            </a:prstGeom>
            <a:blipFill rotWithShape="1">
              <a:blip r:embed="rId3">
                <a:alphaModFix/>
              </a:blip>
              <a:stretch>
                <a:fillRect t="-22996" b="-22996"/>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4"/>
            <p:cNvSpPr/>
            <p:nvPr/>
          </p:nvSpPr>
          <p:spPr>
            <a:xfrm>
              <a:off x="30236" y="2957531"/>
              <a:ext cx="2461944" cy="91338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4"/>
            <p:cNvSpPr txBox="1"/>
            <p:nvPr/>
          </p:nvSpPr>
          <p:spPr>
            <a:xfrm>
              <a:off x="30236" y="2957531"/>
              <a:ext cx="2461944" cy="913381"/>
            </a:xfrm>
            <a:prstGeom prst="rect">
              <a:avLst/>
            </a:prstGeom>
            <a:noFill/>
            <a:ln>
              <a:noFill/>
            </a:ln>
          </p:spPr>
          <p:txBody>
            <a:bodyPr spcFirstLastPara="1" wrap="square" lIns="128000" tIns="128000" rIns="128000" bIns="0" anchor="t"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i="0" u="none" strike="noStrike" cap="none">
                  <a:solidFill>
                    <a:schemeClr val="dk1"/>
                  </a:solidFill>
                  <a:latin typeface="Lato"/>
                  <a:ea typeface="Lato"/>
                  <a:cs typeface="Lato"/>
                  <a:sym typeface="Lato"/>
                </a:rPr>
                <a:t>NO cubre a las personas cuando solicitan una vivienda nueva. </a:t>
              </a:r>
              <a:endParaRPr sz="1800" i="0" u="none" strike="noStrike" cap="none">
                <a:solidFill>
                  <a:schemeClr val="dk1"/>
                </a:solidFill>
                <a:latin typeface="Lato"/>
                <a:ea typeface="Lato"/>
                <a:cs typeface="Lato"/>
                <a:sym typeface="Lato"/>
              </a:endParaRPr>
            </a:p>
          </p:txBody>
        </p:sp>
        <p:sp>
          <p:nvSpPr>
            <p:cNvPr id="404" name="Google Shape;404;p14"/>
            <p:cNvSpPr/>
            <p:nvPr/>
          </p:nvSpPr>
          <p:spPr>
            <a:xfrm>
              <a:off x="2713415" y="1164049"/>
              <a:ext cx="2461944" cy="1696279"/>
            </a:xfrm>
            <a:prstGeom prst="roundRect">
              <a:avLst>
                <a:gd name="adj" fmla="val 16667"/>
              </a:avLst>
            </a:prstGeom>
            <a:blipFill rotWithShape="1">
              <a:blip r:embed="rId4">
                <a:alphaModFix/>
              </a:blip>
              <a:stretch>
                <a:fillRect t="-22996" b="-22996"/>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4"/>
            <p:cNvSpPr/>
            <p:nvPr/>
          </p:nvSpPr>
          <p:spPr>
            <a:xfrm>
              <a:off x="2710092" y="2957531"/>
              <a:ext cx="2461944" cy="91338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4"/>
            <p:cNvSpPr txBox="1"/>
            <p:nvPr/>
          </p:nvSpPr>
          <p:spPr>
            <a:xfrm>
              <a:off x="2710092" y="2957531"/>
              <a:ext cx="2461944" cy="913381"/>
            </a:xfrm>
            <a:prstGeom prst="rect">
              <a:avLst/>
            </a:prstGeom>
            <a:noFill/>
            <a:ln>
              <a:noFill/>
            </a:ln>
          </p:spPr>
          <p:txBody>
            <a:bodyPr spcFirstLastPara="1" wrap="square" lIns="128000" tIns="128000" rIns="128000" bIns="0" anchor="t"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700" i="0" u="none" strike="noStrike" cap="none" dirty="0">
                  <a:solidFill>
                    <a:schemeClr val="dk1"/>
                  </a:solidFill>
                  <a:latin typeface="Lato"/>
                  <a:ea typeface="Lato"/>
                  <a:cs typeface="Lato"/>
                  <a:sym typeface="Lato"/>
                </a:rPr>
                <a:t>NO </a:t>
              </a:r>
              <a:r>
                <a:rPr lang="en-US" sz="1700" i="0" u="none" strike="noStrike" cap="none" dirty="0" err="1">
                  <a:solidFill>
                    <a:schemeClr val="dk1"/>
                  </a:solidFill>
                  <a:latin typeface="Lato"/>
                  <a:ea typeface="Lato"/>
                  <a:cs typeface="Lato"/>
                  <a:sym typeface="Lato"/>
                </a:rPr>
                <a:t>cubre</a:t>
              </a:r>
              <a:r>
                <a:rPr lang="en-US" sz="1700" i="0" u="none" strike="noStrike" cap="none" dirty="0">
                  <a:solidFill>
                    <a:schemeClr val="dk1"/>
                  </a:solidFill>
                  <a:latin typeface="Lato"/>
                  <a:ea typeface="Lato"/>
                  <a:cs typeface="Lato"/>
                  <a:sym typeface="Lato"/>
                </a:rPr>
                <a:t> las </a:t>
              </a:r>
              <a:r>
                <a:rPr lang="en-US" sz="1700" i="0" u="none" strike="noStrike" cap="none" dirty="0" err="1">
                  <a:solidFill>
                    <a:schemeClr val="dk1"/>
                  </a:solidFill>
                  <a:latin typeface="Lato"/>
                  <a:ea typeface="Lato"/>
                  <a:cs typeface="Lato"/>
                  <a:sym typeface="Lato"/>
                </a:rPr>
                <a:t>viviendas</a:t>
              </a:r>
              <a:r>
                <a:rPr lang="en-US" sz="1700" i="0" u="none" strike="noStrike" cap="none" dirty="0">
                  <a:solidFill>
                    <a:schemeClr val="dk1"/>
                  </a:solidFill>
                  <a:latin typeface="Lato"/>
                  <a:ea typeface="Lato"/>
                  <a:cs typeface="Lato"/>
                  <a:sym typeface="Lato"/>
                </a:rPr>
                <a:t> </a:t>
              </a:r>
              <a:r>
                <a:rPr lang="en-US" sz="1700" i="0" u="none" strike="noStrike" cap="none" dirty="0" err="1">
                  <a:solidFill>
                    <a:schemeClr val="dk1"/>
                  </a:solidFill>
                  <a:latin typeface="Lato"/>
                  <a:ea typeface="Lato"/>
                  <a:cs typeface="Lato"/>
                  <a:sym typeface="Lato"/>
                </a:rPr>
                <a:t>financiadas</a:t>
              </a:r>
              <a:r>
                <a:rPr lang="en-US" sz="1700" i="0" u="none" strike="noStrike" cap="none" dirty="0">
                  <a:solidFill>
                    <a:schemeClr val="dk1"/>
                  </a:solidFill>
                  <a:latin typeface="Lato"/>
                  <a:ea typeface="Lato"/>
                  <a:cs typeface="Lato"/>
                  <a:sym typeface="Lato"/>
                </a:rPr>
                <a:t> con </a:t>
              </a:r>
              <a:r>
                <a:rPr lang="en-US" sz="1700" i="0" u="none" strike="noStrike" cap="none" dirty="0" err="1">
                  <a:solidFill>
                    <a:schemeClr val="dk1"/>
                  </a:solidFill>
                  <a:latin typeface="Lato"/>
                  <a:ea typeface="Lato"/>
                  <a:cs typeface="Lato"/>
                  <a:sym typeface="Lato"/>
                </a:rPr>
                <a:t>fondos</a:t>
              </a:r>
              <a:r>
                <a:rPr lang="en-US" sz="1700" i="0" u="none" strike="noStrike" cap="none" dirty="0">
                  <a:solidFill>
                    <a:schemeClr val="dk1"/>
                  </a:solidFill>
                  <a:latin typeface="Lato"/>
                  <a:ea typeface="Lato"/>
                  <a:cs typeface="Lato"/>
                  <a:sym typeface="Lato"/>
                </a:rPr>
                <a:t> federales que </a:t>
              </a:r>
              <a:r>
                <a:rPr lang="en-US" sz="1700" i="0" u="none" strike="noStrike" cap="none" dirty="0" err="1">
                  <a:solidFill>
                    <a:schemeClr val="dk1"/>
                  </a:solidFill>
                  <a:latin typeface="Lato"/>
                  <a:ea typeface="Lato"/>
                  <a:cs typeface="Lato"/>
                  <a:sym typeface="Lato"/>
                </a:rPr>
                <a:t>requieren</a:t>
              </a:r>
              <a:r>
                <a:rPr lang="en-US" sz="1700" i="0" u="none" strike="noStrike" cap="none" dirty="0">
                  <a:solidFill>
                    <a:schemeClr val="dk1"/>
                  </a:solidFill>
                  <a:latin typeface="Lato"/>
                  <a:ea typeface="Lato"/>
                  <a:cs typeface="Lato"/>
                  <a:sym typeface="Lato"/>
                </a:rPr>
                <a:t> que </a:t>
              </a:r>
              <a:r>
                <a:rPr lang="en-US" sz="1700" i="0" u="none" strike="noStrike" cap="none" dirty="0" err="1">
                  <a:solidFill>
                    <a:schemeClr val="dk1"/>
                  </a:solidFill>
                  <a:latin typeface="Lato"/>
                  <a:ea typeface="Lato"/>
                  <a:cs typeface="Lato"/>
                  <a:sym typeface="Lato"/>
                </a:rPr>
                <a:t>los</a:t>
              </a:r>
              <a:r>
                <a:rPr lang="en-US" sz="1700" i="0" u="none" strike="noStrike" cap="none" dirty="0">
                  <a:solidFill>
                    <a:schemeClr val="dk1"/>
                  </a:solidFill>
                  <a:latin typeface="Lato"/>
                  <a:ea typeface="Lato"/>
                  <a:cs typeface="Lato"/>
                  <a:sym typeface="Lato"/>
                </a:rPr>
                <a:t> </a:t>
              </a:r>
              <a:r>
                <a:rPr lang="en-US" sz="1700" i="0" u="none" strike="noStrike" cap="none" dirty="0" err="1">
                  <a:solidFill>
                    <a:schemeClr val="dk1"/>
                  </a:solidFill>
                  <a:latin typeface="Lato"/>
                  <a:ea typeface="Lato"/>
                  <a:cs typeface="Lato"/>
                  <a:sym typeface="Lato"/>
                </a:rPr>
                <a:t>propietarios</a:t>
              </a:r>
              <a:r>
                <a:rPr lang="en-US" sz="1700" i="0" u="none" strike="noStrike" cap="none" dirty="0">
                  <a:solidFill>
                    <a:schemeClr val="dk1"/>
                  </a:solidFill>
                  <a:latin typeface="Lato"/>
                  <a:ea typeface="Lato"/>
                  <a:cs typeface="Lato"/>
                  <a:sym typeface="Lato"/>
                </a:rPr>
                <a:t> </a:t>
              </a:r>
              <a:r>
                <a:rPr lang="en-US" sz="1700" i="0" u="none" strike="noStrike" cap="none" dirty="0" err="1">
                  <a:solidFill>
                    <a:schemeClr val="dk1"/>
                  </a:solidFill>
                  <a:latin typeface="Lato"/>
                  <a:ea typeface="Lato"/>
                  <a:cs typeface="Lato"/>
                  <a:sym typeface="Lato"/>
                </a:rPr>
                <a:t>comprueben</a:t>
              </a:r>
              <a:r>
                <a:rPr lang="en-US" sz="1700" i="0" u="none" strike="noStrike" cap="none" dirty="0">
                  <a:solidFill>
                    <a:schemeClr val="dk1"/>
                  </a:solidFill>
                  <a:latin typeface="Lato"/>
                  <a:ea typeface="Lato"/>
                  <a:cs typeface="Lato"/>
                  <a:sym typeface="Lato"/>
                </a:rPr>
                <a:t> </a:t>
              </a:r>
              <a:r>
                <a:rPr lang="en-US" sz="1700" i="0" u="none" strike="noStrike" cap="none" dirty="0" err="1">
                  <a:solidFill>
                    <a:schemeClr val="dk1"/>
                  </a:solidFill>
                  <a:latin typeface="Lato"/>
                  <a:ea typeface="Lato"/>
                  <a:cs typeface="Lato"/>
                  <a:sym typeface="Lato"/>
                </a:rPr>
                <a:t>su</a:t>
              </a:r>
              <a:r>
                <a:rPr lang="en-US" sz="1700" i="0" u="none" strike="noStrike" cap="none" dirty="0">
                  <a:solidFill>
                    <a:schemeClr val="dk1"/>
                  </a:solidFill>
                  <a:latin typeface="Lato"/>
                  <a:ea typeface="Lato"/>
                  <a:cs typeface="Lato"/>
                  <a:sym typeface="Lato"/>
                </a:rPr>
                <a:t> </a:t>
              </a:r>
              <a:r>
                <a:rPr lang="en-US" sz="1700" i="0" u="none" strike="noStrike" cap="none" dirty="0" err="1">
                  <a:solidFill>
                    <a:schemeClr val="dk1"/>
                  </a:solidFill>
                  <a:latin typeface="Lato"/>
                  <a:ea typeface="Lato"/>
                  <a:cs typeface="Lato"/>
                  <a:sym typeface="Lato"/>
                </a:rPr>
                <a:t>estatus</a:t>
              </a:r>
              <a:r>
                <a:rPr lang="en-US" sz="1700" i="0" u="none" strike="noStrike" cap="none" dirty="0">
                  <a:solidFill>
                    <a:schemeClr val="dk1"/>
                  </a:solidFill>
                  <a:latin typeface="Lato"/>
                  <a:ea typeface="Lato"/>
                  <a:cs typeface="Lato"/>
                  <a:sym typeface="Lato"/>
                </a:rPr>
                <a:t> </a:t>
              </a:r>
              <a:r>
                <a:rPr lang="en-US" sz="1700" i="0" u="none" strike="noStrike" cap="none" dirty="0" err="1">
                  <a:solidFill>
                    <a:schemeClr val="dk1"/>
                  </a:solidFill>
                  <a:latin typeface="Lato"/>
                  <a:ea typeface="Lato"/>
                  <a:cs typeface="Lato"/>
                  <a:sym typeface="Lato"/>
                </a:rPr>
                <a:t>migratorio</a:t>
              </a:r>
              <a:r>
                <a:rPr lang="en-US" sz="1700" i="0" u="none" strike="noStrike" cap="none" dirty="0">
                  <a:solidFill>
                    <a:schemeClr val="dk1"/>
                  </a:solidFill>
                  <a:latin typeface="Lato"/>
                  <a:ea typeface="Lato"/>
                  <a:cs typeface="Lato"/>
                  <a:sym typeface="Lato"/>
                </a:rPr>
                <a:t>.</a:t>
              </a:r>
              <a:endParaRPr sz="1300" i="0" u="none" strike="noStrike" cap="none" dirty="0">
                <a:solidFill>
                  <a:srgbClr val="000000"/>
                </a:solidFill>
                <a:latin typeface="Lato"/>
                <a:ea typeface="Lato"/>
                <a:cs typeface="Lato"/>
                <a:sym typeface="Lato"/>
              </a:endParaRPr>
            </a:p>
          </p:txBody>
        </p:sp>
        <p:sp>
          <p:nvSpPr>
            <p:cNvPr id="407" name="Google Shape;407;p14"/>
            <p:cNvSpPr/>
            <p:nvPr/>
          </p:nvSpPr>
          <p:spPr>
            <a:xfrm>
              <a:off x="5421658" y="1164049"/>
              <a:ext cx="2461944" cy="1696279"/>
            </a:xfrm>
            <a:prstGeom prst="roundRect">
              <a:avLst>
                <a:gd name="adj" fmla="val 16667"/>
              </a:avLst>
            </a:prstGeom>
            <a:blipFill rotWithShape="1">
              <a:blip r:embed="rId5">
                <a:alphaModFix/>
              </a:blip>
              <a:stretch>
                <a:fillRect t="-22996" b="-22996"/>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4"/>
            <p:cNvSpPr/>
            <p:nvPr/>
          </p:nvSpPr>
          <p:spPr>
            <a:xfrm>
              <a:off x="5421658" y="2957531"/>
              <a:ext cx="2461944" cy="91338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4"/>
            <p:cNvSpPr txBox="1"/>
            <p:nvPr/>
          </p:nvSpPr>
          <p:spPr>
            <a:xfrm>
              <a:off x="5421658" y="2957531"/>
              <a:ext cx="2461944" cy="913381"/>
            </a:xfrm>
            <a:prstGeom prst="rect">
              <a:avLst/>
            </a:prstGeom>
            <a:noFill/>
            <a:ln>
              <a:noFill/>
            </a:ln>
          </p:spPr>
          <p:txBody>
            <a:bodyPr spcFirstLastPara="1" wrap="square" lIns="128000" tIns="128000" rIns="128000" bIns="0" anchor="t" anchorCtr="0">
              <a:noAutofit/>
            </a:bodyPr>
            <a:lstStyle/>
            <a:p>
              <a:pPr marL="0" marR="0" lvl="0" indent="0" algn="ctr" rtl="0">
                <a:lnSpc>
                  <a:spcPct val="90000"/>
                </a:lnSpc>
                <a:spcBef>
                  <a:spcPts val="0"/>
                </a:spcBef>
                <a:spcAft>
                  <a:spcPts val="0"/>
                </a:spcAft>
                <a:buClr>
                  <a:schemeClr val="dk1"/>
                </a:buClr>
                <a:buSzPts val="1800"/>
                <a:buFont typeface="Calibri"/>
                <a:buNone/>
              </a:pPr>
              <a:r>
                <a:rPr lang="en-US" sz="1800" i="0" u="none" strike="noStrike" cap="none">
                  <a:solidFill>
                    <a:schemeClr val="dk1"/>
                  </a:solidFill>
                  <a:latin typeface="Lato"/>
                  <a:ea typeface="Lato"/>
                  <a:cs typeface="Lato"/>
                  <a:sym typeface="Lato"/>
                </a:rPr>
                <a:t>Los propietarios pueden pedir la información necesaria para la comprobación del crédito antes de alquilar una unidad.</a:t>
              </a:r>
              <a:endParaRPr sz="1400" i="0" u="none" strike="noStrike" cap="none">
                <a:solidFill>
                  <a:srgbClr val="000000"/>
                </a:solidFill>
                <a:latin typeface="Lato"/>
                <a:ea typeface="Lato"/>
                <a:cs typeface="Lato"/>
                <a:sym typeface="Lato"/>
              </a:endParaRPr>
            </a:p>
          </p:txBody>
        </p:sp>
        <p:sp>
          <p:nvSpPr>
            <p:cNvPr id="410" name="Google Shape;410;p14"/>
            <p:cNvSpPr/>
            <p:nvPr/>
          </p:nvSpPr>
          <p:spPr>
            <a:xfrm>
              <a:off x="8129900" y="1164049"/>
              <a:ext cx="2461944" cy="1696279"/>
            </a:xfrm>
            <a:prstGeom prst="roundRect">
              <a:avLst>
                <a:gd name="adj" fmla="val 16667"/>
              </a:avLst>
            </a:prstGeom>
            <a:blipFill rotWithShape="1">
              <a:blip r:embed="rId6">
                <a:alphaModFix/>
              </a:blip>
              <a:stretch>
                <a:fillRect t="-22996" b="-22996"/>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4"/>
            <p:cNvSpPr/>
            <p:nvPr/>
          </p:nvSpPr>
          <p:spPr>
            <a:xfrm>
              <a:off x="8129900" y="2860329"/>
              <a:ext cx="2461944" cy="91338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4"/>
            <p:cNvSpPr txBox="1"/>
            <p:nvPr/>
          </p:nvSpPr>
          <p:spPr>
            <a:xfrm>
              <a:off x="8129900" y="2860329"/>
              <a:ext cx="2461944" cy="913381"/>
            </a:xfrm>
            <a:prstGeom prst="rect">
              <a:avLst/>
            </a:prstGeom>
            <a:noFill/>
            <a:ln>
              <a:noFill/>
            </a:ln>
          </p:spPr>
          <p:txBody>
            <a:bodyPr spcFirstLastPara="1" wrap="square" lIns="142225" tIns="142225" rIns="142225" bIns="0" anchor="t"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i="0" u="none" strike="noStrike" cap="none">
                  <a:solidFill>
                    <a:schemeClr val="dk1"/>
                  </a:solidFill>
                  <a:latin typeface="Lato"/>
                  <a:ea typeface="Lato"/>
                  <a:cs typeface="Lato"/>
                  <a:sym typeface="Lato"/>
                </a:rPr>
                <a:t>Los inquilinos deben seguir pagando la renta hasta que se muden. </a:t>
              </a:r>
              <a:endParaRPr sz="2000" i="0" u="none" strike="noStrike" cap="none">
                <a:solidFill>
                  <a:schemeClr val="dk1"/>
                </a:solidFill>
                <a:latin typeface="Lato"/>
                <a:ea typeface="Lato"/>
                <a:cs typeface="Lato"/>
                <a:sym typeface="Lato"/>
              </a:endParaRPr>
            </a:p>
          </p:txBody>
        </p:sp>
      </p:grpSp>
      <p:pic>
        <p:nvPicPr>
          <p:cNvPr id="413" name="Google Shape;413;p14"/>
          <p:cNvPicPr preferRelativeResize="0"/>
          <p:nvPr/>
        </p:nvPicPr>
        <p:blipFill rotWithShape="1">
          <a:blip r:embed="rId7">
            <a:alphaModFix/>
          </a:blip>
          <a:srcRect/>
          <a:stretch/>
        </p:blipFill>
        <p:spPr>
          <a:xfrm>
            <a:off x="10736033" y="168099"/>
            <a:ext cx="1207554" cy="5532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8"/>
        <p:cNvGrpSpPr/>
        <p:nvPr/>
      </p:nvGrpSpPr>
      <p:grpSpPr>
        <a:xfrm>
          <a:off x="0" y="0"/>
          <a:ext cx="0" cy="0"/>
          <a:chOff x="0" y="0"/>
          <a:chExt cx="0" cy="0"/>
        </a:xfrm>
      </p:grpSpPr>
      <p:sp>
        <p:nvSpPr>
          <p:cNvPr id="419" name="Google Shape;419;p17"/>
          <p:cNvSpPr txBox="1">
            <a:spLocks noGrp="1"/>
          </p:cNvSpPr>
          <p:nvPr>
            <p:ph type="title"/>
          </p:nvPr>
        </p:nvSpPr>
        <p:spPr>
          <a:xfrm>
            <a:off x="1578050" y="347144"/>
            <a:ext cx="9035899"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700" b="1" dirty="0" err="1">
                <a:latin typeface="Raleway"/>
                <a:ea typeface="Raleway"/>
                <a:cs typeface="Raleway"/>
                <a:sym typeface="Raleway"/>
              </a:rPr>
              <a:t>Escenario</a:t>
            </a:r>
            <a:r>
              <a:rPr lang="en-US" sz="2700" b="1" dirty="0">
                <a:latin typeface="Raleway"/>
                <a:ea typeface="Raleway"/>
                <a:cs typeface="Raleway"/>
                <a:sym typeface="Raleway"/>
              </a:rPr>
              <a:t>: Mi </a:t>
            </a:r>
            <a:r>
              <a:rPr lang="en-US" sz="2700" b="1" dirty="0" err="1">
                <a:latin typeface="Raleway"/>
                <a:ea typeface="Raleway"/>
                <a:cs typeface="Raleway"/>
                <a:sym typeface="Raleway"/>
              </a:rPr>
              <a:t>propietario</a:t>
            </a:r>
            <a:r>
              <a:rPr lang="en-US" sz="2700" b="1" dirty="0">
                <a:latin typeface="Raleway"/>
                <a:ea typeface="Raleway"/>
                <a:cs typeface="Raleway"/>
                <a:sym typeface="Raleway"/>
              </a:rPr>
              <a:t> </a:t>
            </a:r>
            <a:r>
              <a:rPr lang="en-US" sz="2700" b="1" dirty="0" err="1">
                <a:latin typeface="Raleway"/>
                <a:ea typeface="Raleway"/>
                <a:cs typeface="Raleway"/>
                <a:sym typeface="Raleway"/>
              </a:rPr>
              <a:t>nos</a:t>
            </a:r>
            <a:r>
              <a:rPr lang="en-US" sz="2700" b="1" dirty="0">
                <a:latin typeface="Raleway"/>
                <a:ea typeface="Raleway"/>
                <a:cs typeface="Raleway"/>
                <a:sym typeface="Raleway"/>
              </a:rPr>
              <a:t> ha </a:t>
            </a:r>
            <a:r>
              <a:rPr lang="en-US" sz="2700" b="1" dirty="0" err="1">
                <a:latin typeface="Raleway"/>
                <a:ea typeface="Raleway"/>
                <a:cs typeface="Raleway"/>
                <a:sym typeface="Raleway"/>
              </a:rPr>
              <a:t>dicho</a:t>
            </a:r>
            <a:r>
              <a:rPr lang="en-US" sz="2700" b="1" dirty="0">
                <a:latin typeface="Raleway"/>
                <a:ea typeface="Raleway"/>
                <a:cs typeface="Raleway"/>
                <a:sym typeface="Raleway"/>
              </a:rPr>
              <a:t> </a:t>
            </a:r>
            <a:r>
              <a:rPr lang="en-US" sz="2700" b="1" dirty="0" err="1">
                <a:latin typeface="Raleway"/>
                <a:ea typeface="Raleway"/>
                <a:cs typeface="Raleway"/>
                <a:sym typeface="Raleway"/>
              </a:rPr>
              <a:t>va</a:t>
            </a:r>
            <a:r>
              <a:rPr lang="en-US" sz="2700" b="1" dirty="0">
                <a:latin typeface="Raleway"/>
                <a:ea typeface="Raleway"/>
                <a:cs typeface="Raleway"/>
                <a:sym typeface="Raleway"/>
              </a:rPr>
              <a:t> a </a:t>
            </a:r>
            <a:r>
              <a:rPr lang="en-US" sz="2700" b="1" dirty="0" err="1">
                <a:latin typeface="Raleway"/>
                <a:ea typeface="Raleway"/>
                <a:cs typeface="Raleway"/>
                <a:sym typeface="Raleway"/>
              </a:rPr>
              <a:t>aumentar</a:t>
            </a:r>
            <a:r>
              <a:rPr lang="en-US" sz="2700" b="1" dirty="0">
                <a:latin typeface="Raleway"/>
                <a:ea typeface="Raleway"/>
                <a:cs typeface="Raleway"/>
                <a:sym typeface="Raleway"/>
              </a:rPr>
              <a:t> la </a:t>
            </a:r>
            <a:r>
              <a:rPr lang="en-US" sz="2700" b="1" dirty="0" err="1">
                <a:latin typeface="Raleway"/>
                <a:ea typeface="Raleway"/>
                <a:cs typeface="Raleway"/>
                <a:sym typeface="Raleway"/>
              </a:rPr>
              <a:t>renta</a:t>
            </a:r>
            <a:r>
              <a:rPr lang="en-US" sz="2700" b="1" dirty="0">
                <a:latin typeface="Raleway"/>
                <a:ea typeface="Raleway"/>
                <a:cs typeface="Raleway"/>
                <a:sym typeface="Raleway"/>
              </a:rPr>
              <a:t> </a:t>
            </a:r>
            <a:r>
              <a:rPr lang="en-US" sz="2700" b="1" dirty="0" err="1">
                <a:latin typeface="Raleway"/>
                <a:ea typeface="Raleway"/>
                <a:cs typeface="Raleway"/>
                <a:sym typeface="Raleway"/>
              </a:rPr>
              <a:t>por</a:t>
            </a:r>
            <a:r>
              <a:rPr lang="en-US" sz="2700" b="1" dirty="0">
                <a:latin typeface="Raleway"/>
                <a:ea typeface="Raleway"/>
                <a:cs typeface="Raleway"/>
                <a:sym typeface="Raleway"/>
              </a:rPr>
              <a:t> $200 y </a:t>
            </a:r>
            <a:r>
              <a:rPr lang="en-US" sz="2700" b="1" dirty="0" err="1">
                <a:latin typeface="Raleway"/>
                <a:ea typeface="Raleway"/>
                <a:cs typeface="Raleway"/>
                <a:sym typeface="Raleway"/>
              </a:rPr>
              <a:t>amenazó</a:t>
            </a:r>
            <a:r>
              <a:rPr lang="en-US" sz="2700" b="1" dirty="0">
                <a:latin typeface="Raleway"/>
                <a:ea typeface="Raleway"/>
                <a:cs typeface="Raleway"/>
                <a:sym typeface="Raleway"/>
              </a:rPr>
              <a:t> con </a:t>
            </a:r>
            <a:r>
              <a:rPr lang="en-US" sz="2700" b="1" dirty="0" err="1">
                <a:latin typeface="Raleway"/>
                <a:ea typeface="Raleway"/>
                <a:cs typeface="Raleway"/>
                <a:sym typeface="Raleway"/>
              </a:rPr>
              <a:t>llamar</a:t>
            </a:r>
            <a:r>
              <a:rPr lang="en-US" sz="2700" b="1" dirty="0">
                <a:latin typeface="Raleway"/>
                <a:ea typeface="Raleway"/>
                <a:cs typeface="Raleway"/>
                <a:sym typeface="Raleway"/>
              </a:rPr>
              <a:t> a ICE </a:t>
            </a:r>
            <a:r>
              <a:rPr lang="en-US" sz="2700" b="1" dirty="0" err="1">
                <a:latin typeface="Raleway"/>
                <a:ea typeface="Raleway"/>
                <a:cs typeface="Raleway"/>
                <a:sym typeface="Raleway"/>
              </a:rPr>
              <a:t>si</a:t>
            </a:r>
            <a:r>
              <a:rPr lang="en-US" sz="2700" b="1" dirty="0">
                <a:latin typeface="Raleway"/>
                <a:ea typeface="Raleway"/>
                <a:cs typeface="Raleway"/>
                <a:sym typeface="Raleway"/>
              </a:rPr>
              <a:t> no </a:t>
            </a:r>
            <a:r>
              <a:rPr lang="en-US" sz="2700" b="1" dirty="0" err="1">
                <a:latin typeface="Raleway"/>
                <a:ea typeface="Raleway"/>
                <a:cs typeface="Raleway"/>
                <a:sym typeface="Raleway"/>
              </a:rPr>
              <a:t>pagamos</a:t>
            </a:r>
            <a:endParaRPr sz="4300" dirty="0">
              <a:latin typeface="Raleway"/>
              <a:ea typeface="Raleway"/>
              <a:cs typeface="Raleway"/>
              <a:sym typeface="Raleway"/>
            </a:endParaRPr>
          </a:p>
        </p:txBody>
      </p:sp>
      <p:sp>
        <p:nvSpPr>
          <p:cNvPr id="420" name="Google Shape;420;p17"/>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1" name="Google Shape;421;p17"/>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2" name="Google Shape;422;p17"/>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23" name="Google Shape;423;p17" descr="A close up of a logo&#10;&#10;Description automatically generated"/>
          <p:cNvPicPr preferRelativeResize="0"/>
          <p:nvPr/>
        </p:nvPicPr>
        <p:blipFill rotWithShape="1">
          <a:blip r:embed="rId3">
            <a:alphaModFix/>
          </a:blip>
          <a:srcRect/>
          <a:stretch/>
        </p:blipFill>
        <p:spPr>
          <a:xfrm>
            <a:off x="10870978" y="10190"/>
            <a:ext cx="1320546" cy="589843"/>
          </a:xfrm>
          <a:prstGeom prst="rect">
            <a:avLst/>
          </a:prstGeom>
          <a:noFill/>
          <a:ln>
            <a:noFill/>
          </a:ln>
        </p:spPr>
      </p:pic>
      <p:sp>
        <p:nvSpPr>
          <p:cNvPr id="424" name="Google Shape;424;p17"/>
          <p:cNvSpPr txBox="1">
            <a:spLocks noGrp="1"/>
          </p:cNvSpPr>
          <p:nvPr>
            <p:ph type="body" idx="1"/>
          </p:nvPr>
        </p:nvSpPr>
        <p:spPr>
          <a:xfrm>
            <a:off x="1067850" y="2448598"/>
            <a:ext cx="10515600" cy="372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sz="360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sz="360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en-US">
                <a:latin typeface="Lato"/>
                <a:ea typeface="Lato"/>
                <a:cs typeface="Lato"/>
                <a:sym typeface="Lato"/>
              </a:rPr>
              <a:t>B) Puedo dejar de pagar la renta y rescindir mi contrato. </a:t>
            </a: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en-US">
                <a:latin typeface="Lato"/>
                <a:ea typeface="Lato"/>
                <a:cs typeface="Lato"/>
                <a:sym typeface="Lato"/>
              </a:rPr>
              <a:t>C) Puedo reducir mi alquiler para reflejar los daños emocionales.</a:t>
            </a:r>
            <a:endParaRPr>
              <a:latin typeface="Lato"/>
              <a:ea typeface="Lato"/>
              <a:cs typeface="Lato"/>
              <a:sym typeface="Lato"/>
            </a:endParaRPr>
          </a:p>
        </p:txBody>
      </p:sp>
      <p:sp>
        <p:nvSpPr>
          <p:cNvPr id="425" name="Google Shape;425;p17"/>
          <p:cNvSpPr txBox="1"/>
          <p:nvPr/>
        </p:nvSpPr>
        <p:spPr>
          <a:xfrm>
            <a:off x="1078675" y="2048400"/>
            <a:ext cx="10493700" cy="1975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600">
                <a:solidFill>
                  <a:schemeClr val="dk1"/>
                </a:solidFill>
                <a:latin typeface="Lato"/>
                <a:ea typeface="Lato"/>
                <a:cs typeface="Lato"/>
                <a:sym typeface="Lato"/>
              </a:rPr>
              <a:t>¿Cómo me protege la ITPA?</a:t>
            </a:r>
            <a:endParaRPr sz="2800">
              <a:solidFill>
                <a:schemeClr val="dk1"/>
              </a:solidFill>
              <a:latin typeface="Lato"/>
              <a:ea typeface="Lato"/>
              <a:cs typeface="Lato"/>
              <a:sym typeface="Lato"/>
            </a:endParaRPr>
          </a:p>
          <a:p>
            <a:pPr marL="0" lvl="0" indent="0" algn="l" rtl="0">
              <a:lnSpc>
                <a:spcPct val="90000"/>
              </a:lnSpc>
              <a:spcBef>
                <a:spcPts val="0"/>
              </a:spcBef>
              <a:spcAft>
                <a:spcPts val="0"/>
              </a:spcAft>
              <a:buNone/>
            </a:pP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Lato"/>
                <a:ea typeface="Lato"/>
                <a:cs typeface="Lato"/>
                <a:sym typeface="Lato"/>
              </a:rPr>
              <a:t>A) Puedo ponerme en contacto con un abogado y presentar una demanda civil, alegando discriminación. </a:t>
            </a: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24"/>
                                        </p:tgtEl>
                                      </p:cBhvr>
                                    </p:animEffect>
                                    <p:set>
                                      <p:cBhvr>
                                        <p:cTn id="7" dur="1" fill="hold">
                                          <p:stCondLst>
                                            <p:cond delay="1000"/>
                                          </p:stCondLst>
                                        </p:cTn>
                                        <p:tgtEl>
                                          <p:spTgt spid="4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0"/>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500" b="1">
                <a:latin typeface="Raleway"/>
                <a:ea typeface="Raleway"/>
                <a:cs typeface="Raleway"/>
                <a:sym typeface="Raleway"/>
              </a:rPr>
              <a:t>Divulgación de estatus migratorio a la policía</a:t>
            </a:r>
            <a:endParaRPr sz="3500" b="1">
              <a:latin typeface="Raleway"/>
              <a:ea typeface="Raleway"/>
              <a:cs typeface="Raleway"/>
              <a:sym typeface="Raleway"/>
            </a:endParaRPr>
          </a:p>
        </p:txBody>
      </p:sp>
      <p:sp>
        <p:nvSpPr>
          <p:cNvPr id="432" name="Google Shape;432;p20"/>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3" name="Google Shape;433;p20"/>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4" name="Google Shape;434;p20"/>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35" name="Google Shape;435;p20"/>
          <p:cNvGrpSpPr/>
          <p:nvPr/>
        </p:nvGrpSpPr>
        <p:grpSpPr>
          <a:xfrm>
            <a:off x="1193554" y="1730903"/>
            <a:ext cx="10286819" cy="4396569"/>
            <a:chOff x="1209" y="176423"/>
            <a:chExt cx="10286819" cy="4396569"/>
          </a:xfrm>
        </p:grpSpPr>
        <p:sp>
          <p:nvSpPr>
            <p:cNvPr id="436" name="Google Shape;436;p20"/>
            <p:cNvSpPr/>
            <p:nvPr/>
          </p:nvSpPr>
          <p:spPr>
            <a:xfrm>
              <a:off x="1209" y="212850"/>
              <a:ext cx="4878344" cy="4323716"/>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0"/>
            <p:cNvSpPr txBox="1"/>
            <p:nvPr/>
          </p:nvSpPr>
          <p:spPr>
            <a:xfrm>
              <a:off x="1209" y="212850"/>
              <a:ext cx="4878344" cy="4323716"/>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000" b="1" i="0" u="none" strike="noStrike" cap="none" dirty="0" err="1">
                  <a:solidFill>
                    <a:schemeClr val="dk1"/>
                  </a:solidFill>
                  <a:latin typeface="Lato"/>
                  <a:ea typeface="Lato"/>
                  <a:cs typeface="Lato"/>
                  <a:sym typeface="Lato"/>
                </a:rPr>
                <a:t>En</a:t>
              </a:r>
              <a:r>
                <a:rPr lang="en-US" sz="2000" b="1" i="0" u="none" strike="noStrike" cap="none" dirty="0">
                  <a:solidFill>
                    <a:schemeClr val="dk1"/>
                  </a:solidFill>
                  <a:latin typeface="Lato"/>
                  <a:ea typeface="Lato"/>
                  <a:cs typeface="Lato"/>
                  <a:sym typeface="Lato"/>
                </a:rPr>
                <a:t> Chicago*:</a:t>
              </a:r>
              <a:endParaRPr sz="1300" i="0" u="none" strike="noStrike" cap="none" dirty="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lt1"/>
                </a:buClr>
                <a:buSzPts val="2100"/>
                <a:buFont typeface="Calibri"/>
                <a:buNone/>
              </a:pPr>
              <a:r>
                <a:rPr lang="en-US" sz="2000" i="0" u="none" strike="noStrike" cap="none" dirty="0">
                  <a:solidFill>
                    <a:schemeClr val="dk1"/>
                  </a:solidFill>
                  <a:latin typeface="Lato"/>
                  <a:ea typeface="Lato"/>
                  <a:cs typeface="Lato"/>
                  <a:sym typeface="Lato"/>
                </a:rPr>
                <a:t>La </a:t>
              </a:r>
              <a:r>
                <a:rPr lang="en-US" sz="2000" i="0" u="none" strike="noStrike" cap="none" dirty="0" err="1">
                  <a:solidFill>
                    <a:schemeClr val="dk1"/>
                  </a:solidFill>
                  <a:latin typeface="Lato"/>
                  <a:ea typeface="Lato"/>
                  <a:cs typeface="Lato"/>
                  <a:sym typeface="Lato"/>
                </a:rPr>
                <a:t>policía</a:t>
              </a:r>
              <a:r>
                <a:rPr lang="en-US" sz="2000" i="0" u="none" strike="noStrike" cap="none" dirty="0">
                  <a:solidFill>
                    <a:schemeClr val="dk1"/>
                  </a:solidFill>
                  <a:latin typeface="Lato"/>
                  <a:ea typeface="Lato"/>
                  <a:cs typeface="Lato"/>
                  <a:sym typeface="Lato"/>
                </a:rPr>
                <a:t> y </a:t>
              </a:r>
              <a:r>
                <a:rPr lang="en-US" sz="2000" i="0" u="none" strike="noStrike" cap="none" dirty="0" err="1">
                  <a:solidFill>
                    <a:schemeClr val="dk1"/>
                  </a:solidFill>
                  <a:latin typeface="Lato"/>
                  <a:ea typeface="Lato"/>
                  <a:cs typeface="Lato"/>
                  <a:sym typeface="Lato"/>
                </a:rPr>
                <a:t>oficiales</a:t>
              </a:r>
              <a:r>
                <a:rPr lang="en-US" sz="2000" i="0" u="none" strike="noStrike" cap="none" dirty="0">
                  <a:solidFill>
                    <a:schemeClr val="dk1"/>
                  </a:solidFill>
                  <a:latin typeface="Lato"/>
                  <a:ea typeface="Lato"/>
                  <a:cs typeface="Lato"/>
                  <a:sym typeface="Lato"/>
                </a:rPr>
                <a:t> de la ciudad </a:t>
              </a:r>
              <a:r>
                <a:rPr lang="en-US" sz="2000" i="0" u="none" strike="noStrike" cap="none" dirty="0" err="1">
                  <a:solidFill>
                    <a:schemeClr val="dk1"/>
                  </a:solidFill>
                  <a:latin typeface="Lato"/>
                  <a:ea typeface="Lato"/>
                  <a:cs typeface="Lato"/>
                  <a:sym typeface="Lato"/>
                </a:rPr>
                <a:t>tienen</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prohibido</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detener</a:t>
              </a:r>
              <a:r>
                <a:rPr lang="en-US" sz="2000" i="0" u="none" strike="noStrike" cap="none"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retener</a:t>
              </a:r>
              <a:r>
                <a:rPr lang="en-US" sz="2000" i="0" u="none" strike="noStrike" cap="none" dirty="0">
                  <a:solidFill>
                    <a:schemeClr val="dk1"/>
                  </a:solidFill>
                  <a:latin typeface="Lato"/>
                  <a:ea typeface="Lato"/>
                  <a:cs typeface="Lato"/>
                  <a:sym typeface="Lato"/>
                </a:rPr>
                <a:t> o </a:t>
              </a:r>
              <a:r>
                <a:rPr lang="en-US" sz="2000" i="0" u="none" strike="noStrike" cap="none" dirty="0" err="1">
                  <a:solidFill>
                    <a:schemeClr val="dk1"/>
                  </a:solidFill>
                  <a:latin typeface="Lato"/>
                  <a:ea typeface="Lato"/>
                  <a:cs typeface="Lato"/>
                  <a:sym typeface="Lato"/>
                </a:rPr>
                <a:t>arrestar</a:t>
              </a:r>
              <a:r>
                <a:rPr lang="en-US" sz="2000" i="0" u="none" strike="noStrike" cap="none" dirty="0">
                  <a:solidFill>
                    <a:schemeClr val="dk1"/>
                  </a:solidFill>
                  <a:latin typeface="Lato"/>
                  <a:ea typeface="Lato"/>
                  <a:cs typeface="Lato"/>
                  <a:sym typeface="Lato"/>
                </a:rPr>
                <a:t> a </a:t>
              </a:r>
              <a:r>
                <a:rPr lang="en-US" sz="2000" i="0" u="none" strike="noStrike" cap="none" dirty="0" err="1">
                  <a:solidFill>
                    <a:schemeClr val="dk1"/>
                  </a:solidFill>
                  <a:latin typeface="Lato"/>
                  <a:ea typeface="Lato"/>
                  <a:cs typeface="Lato"/>
                  <a:sym typeface="Lato"/>
                </a:rPr>
                <a:t>una</a:t>
              </a:r>
              <a:r>
                <a:rPr lang="en-US" sz="2000" i="0" u="none" strike="noStrike" cap="none" dirty="0">
                  <a:solidFill>
                    <a:schemeClr val="dk1"/>
                  </a:solidFill>
                  <a:latin typeface="Lato"/>
                  <a:ea typeface="Lato"/>
                  <a:cs typeface="Lato"/>
                  <a:sym typeface="Lato"/>
                </a:rPr>
                <a:t> persona </a:t>
              </a:r>
              <a:r>
                <a:rPr lang="en-US" sz="2000" i="0" u="none" strike="noStrike" cap="none" dirty="0" err="1">
                  <a:solidFill>
                    <a:schemeClr val="dk1"/>
                  </a:solidFill>
                  <a:latin typeface="Lato"/>
                  <a:ea typeface="Lato"/>
                  <a:cs typeface="Lato"/>
                  <a:sym typeface="Lato"/>
                </a:rPr>
                <a:t>basándose</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únicamente</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en</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su</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estatus</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migratorio</a:t>
              </a:r>
              <a:r>
                <a:rPr lang="en-US" sz="2000" i="0" u="none" strike="noStrike" cap="none" dirty="0">
                  <a:solidFill>
                    <a:schemeClr val="dk1"/>
                  </a:solidFill>
                  <a:latin typeface="Lato"/>
                  <a:ea typeface="Lato"/>
                  <a:cs typeface="Lato"/>
                  <a:sym typeface="Lato"/>
                </a:rPr>
                <a:t> actual o </a:t>
              </a:r>
              <a:r>
                <a:rPr lang="en-US" sz="2000" i="0" u="none" strike="noStrike" cap="none" dirty="0" err="1">
                  <a:solidFill>
                    <a:schemeClr val="dk1"/>
                  </a:solidFill>
                  <a:latin typeface="Lato"/>
                  <a:ea typeface="Lato"/>
                  <a:cs typeface="Lato"/>
                  <a:sym typeface="Lato"/>
                </a:rPr>
                <a:t>percibido</a:t>
              </a:r>
              <a:endParaRPr sz="1300" i="0" u="none" strike="noStrike" cap="none" dirty="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lt1"/>
                </a:buClr>
                <a:buSzPts val="2100"/>
                <a:buFont typeface="Calibri"/>
                <a:buNone/>
              </a:pPr>
              <a:r>
                <a:rPr lang="en-US" sz="2000" i="0" u="none" strike="noStrike" cap="none" dirty="0">
                  <a:solidFill>
                    <a:schemeClr val="dk1"/>
                  </a:solidFill>
                  <a:latin typeface="Lato"/>
                  <a:ea typeface="Lato"/>
                  <a:cs typeface="Lato"/>
                  <a:sym typeface="Lato"/>
                </a:rPr>
                <a:t>Los </a:t>
              </a:r>
              <a:r>
                <a:rPr lang="en-US" sz="2000" dirty="0" err="1">
                  <a:solidFill>
                    <a:schemeClr val="dk1"/>
                  </a:solidFill>
                  <a:latin typeface="Lato"/>
                  <a:ea typeface="Lato"/>
                  <a:cs typeface="Lato"/>
                  <a:sym typeface="Lato"/>
                </a:rPr>
                <a:t>f</a:t>
              </a:r>
              <a:r>
                <a:rPr lang="en-US" sz="2000" i="0" u="none" strike="noStrike" cap="none" dirty="0" err="1">
                  <a:solidFill>
                    <a:schemeClr val="dk1"/>
                  </a:solidFill>
                  <a:latin typeface="Lato"/>
                  <a:ea typeface="Lato"/>
                  <a:cs typeface="Lato"/>
                  <a:sym typeface="Lato"/>
                </a:rPr>
                <a:t>ormularios</a:t>
              </a:r>
              <a:r>
                <a:rPr lang="en-US" sz="2000" i="0" u="none" strike="noStrike" cap="none" dirty="0">
                  <a:solidFill>
                    <a:schemeClr val="dk1"/>
                  </a:solidFill>
                  <a:latin typeface="Lato"/>
                  <a:ea typeface="Lato"/>
                  <a:cs typeface="Lato"/>
                  <a:sym typeface="Lato"/>
                </a:rPr>
                <a:t> de </a:t>
              </a:r>
              <a:r>
                <a:rPr lang="en-US" sz="2000" i="0" u="none" strike="noStrike" cap="none" dirty="0" err="1">
                  <a:solidFill>
                    <a:schemeClr val="dk1"/>
                  </a:solidFill>
                  <a:latin typeface="Lato"/>
                  <a:ea typeface="Lato"/>
                  <a:cs typeface="Lato"/>
                  <a:sym typeface="Lato"/>
                </a:rPr>
                <a:t>aplicación</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encuesta</a:t>
              </a:r>
              <a:r>
                <a:rPr lang="en-US" sz="2000" i="0" u="none" strike="noStrike" cap="none" dirty="0">
                  <a:solidFill>
                    <a:schemeClr val="dk1"/>
                  </a:solidFill>
                  <a:latin typeface="Lato"/>
                  <a:ea typeface="Lato"/>
                  <a:cs typeface="Lato"/>
                  <a:sym typeface="Lato"/>
                </a:rPr>
                <a:t> o </a:t>
              </a:r>
              <a:r>
                <a:rPr lang="en-US" sz="2000" i="0" u="none" strike="noStrike" cap="none" dirty="0" err="1">
                  <a:solidFill>
                    <a:schemeClr val="dk1"/>
                  </a:solidFill>
                  <a:latin typeface="Lato"/>
                  <a:ea typeface="Lato"/>
                  <a:cs typeface="Lato"/>
                  <a:sym typeface="Lato"/>
                </a:rPr>
                <a:t>entrevista</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usados</a:t>
              </a:r>
              <a:r>
                <a:rPr lang="en-US" sz="2000" i="0" u="none" strike="noStrike" cap="none" dirty="0">
                  <a:solidFill>
                    <a:schemeClr val="dk1"/>
                  </a:solidFill>
                  <a:latin typeface="Lato"/>
                  <a:ea typeface="Lato"/>
                  <a:cs typeface="Lato"/>
                  <a:sym typeface="Lato"/>
                </a:rPr>
                <a:t> para </a:t>
              </a:r>
              <a:r>
                <a:rPr lang="en-US" sz="2000" i="0" u="none" strike="noStrike" cap="none" dirty="0" err="1">
                  <a:solidFill>
                    <a:schemeClr val="dk1"/>
                  </a:solidFill>
                  <a:latin typeface="Lato"/>
                  <a:ea typeface="Lato"/>
                  <a:cs typeface="Lato"/>
                  <a:sym typeface="Lato"/>
                </a:rPr>
                <a:t>beneficios</a:t>
              </a:r>
              <a:r>
                <a:rPr lang="en-US" sz="2000" i="0" u="none" strike="noStrike" cap="none" dirty="0">
                  <a:solidFill>
                    <a:schemeClr val="dk1"/>
                  </a:solidFill>
                  <a:latin typeface="Lato"/>
                  <a:ea typeface="Lato"/>
                  <a:cs typeface="Lato"/>
                  <a:sym typeface="Lato"/>
                </a:rPr>
                <a:t> u </a:t>
              </a:r>
              <a:r>
                <a:rPr lang="en-US" sz="2000" i="0" u="none" strike="noStrike" cap="none" dirty="0" err="1">
                  <a:solidFill>
                    <a:schemeClr val="dk1"/>
                  </a:solidFill>
                  <a:latin typeface="Lato"/>
                  <a:ea typeface="Lato"/>
                  <a:cs typeface="Lato"/>
                  <a:sym typeface="Lato"/>
                </a:rPr>
                <a:t>oportunidades</a:t>
              </a:r>
              <a:r>
                <a:rPr lang="en-US" sz="2000" i="0" u="none" strike="noStrike" cap="none" dirty="0">
                  <a:solidFill>
                    <a:schemeClr val="dk1"/>
                  </a:solidFill>
                  <a:latin typeface="Lato"/>
                  <a:ea typeface="Lato"/>
                  <a:cs typeface="Lato"/>
                  <a:sym typeface="Lato"/>
                </a:rPr>
                <a:t> con la ciudad </a:t>
              </a:r>
              <a:r>
                <a:rPr lang="en-US" sz="2000" b="1" i="0" u="sng" strike="noStrike" cap="none" dirty="0">
                  <a:solidFill>
                    <a:schemeClr val="dk1"/>
                  </a:solidFill>
                  <a:latin typeface="Lato"/>
                  <a:ea typeface="Lato"/>
                  <a:cs typeface="Lato"/>
                  <a:sym typeface="Lato"/>
                </a:rPr>
                <a:t>NO PUEDEN </a:t>
              </a:r>
              <a:r>
                <a:rPr lang="en-US" sz="2000" i="0" u="none" strike="noStrike" cap="none" dirty="0" err="1">
                  <a:solidFill>
                    <a:schemeClr val="dk1"/>
                  </a:solidFill>
                  <a:latin typeface="Lato"/>
                  <a:ea typeface="Lato"/>
                  <a:cs typeface="Lato"/>
                  <a:sym typeface="Lato"/>
                </a:rPr>
                <a:t>contener</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preguntas</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relacionadas</a:t>
              </a:r>
              <a:r>
                <a:rPr lang="en-US" sz="2000" i="0" u="none" strike="noStrike" cap="none" dirty="0">
                  <a:solidFill>
                    <a:schemeClr val="dk1"/>
                  </a:solidFill>
                  <a:latin typeface="Lato"/>
                  <a:ea typeface="Lato"/>
                  <a:cs typeface="Lato"/>
                  <a:sym typeface="Lato"/>
                </a:rPr>
                <a:t> </a:t>
              </a:r>
              <a:r>
                <a:rPr lang="en-US" sz="2000" dirty="0">
                  <a:solidFill>
                    <a:schemeClr val="dk1"/>
                  </a:solidFill>
                  <a:latin typeface="Lato"/>
                  <a:ea typeface="Lato"/>
                  <a:cs typeface="Lato"/>
                  <a:sym typeface="Lato"/>
                </a:rPr>
                <a:t>con </a:t>
              </a:r>
              <a:r>
                <a:rPr lang="en-US" sz="2000" dirty="0" err="1">
                  <a:solidFill>
                    <a:schemeClr val="dk1"/>
                  </a:solidFill>
                  <a:latin typeface="Lato"/>
                  <a:ea typeface="Lato"/>
                  <a:cs typeface="Lato"/>
                  <a:sym typeface="Lato"/>
                </a:rPr>
                <a:t>el</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estatus</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migratorio</a:t>
              </a:r>
              <a:r>
                <a:rPr lang="en-US" sz="2000" dirty="0">
                  <a:solidFill>
                    <a:schemeClr val="dk1"/>
                  </a:solidFill>
                  <a:latin typeface="Lato"/>
                  <a:ea typeface="Lato"/>
                  <a:cs typeface="Lato"/>
                  <a:sym typeface="Lato"/>
                </a:rPr>
                <a:t>, Las</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agencias</a:t>
              </a:r>
              <a:r>
                <a:rPr lang="en-US" sz="2000" i="0" u="none" strike="noStrike" cap="none" dirty="0">
                  <a:solidFill>
                    <a:schemeClr val="dk1"/>
                  </a:solidFill>
                  <a:latin typeface="Lato"/>
                  <a:ea typeface="Lato"/>
                  <a:cs typeface="Lato"/>
                  <a:sym typeface="Lato"/>
                </a:rPr>
                <a:t> de la ciudad no </a:t>
              </a:r>
              <a:r>
                <a:rPr lang="en-US" sz="2000" i="0" u="none" strike="noStrike" cap="none" dirty="0" err="1">
                  <a:solidFill>
                    <a:schemeClr val="dk1"/>
                  </a:solidFill>
                  <a:latin typeface="Lato"/>
                  <a:ea typeface="Lato"/>
                  <a:cs typeface="Lato"/>
                  <a:sym typeface="Lato"/>
                </a:rPr>
                <a:t>pueden</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mantener</a:t>
              </a:r>
              <a:r>
                <a:rPr lang="en-US" sz="2000" i="0" u="none" strike="noStrike" cap="none" dirty="0">
                  <a:solidFill>
                    <a:schemeClr val="dk1"/>
                  </a:solidFill>
                  <a:latin typeface="Lato"/>
                  <a:ea typeface="Lato"/>
                  <a:cs typeface="Lato"/>
                  <a:sym typeface="Lato"/>
                </a:rPr>
                <a:t> o </a:t>
              </a:r>
              <a:r>
                <a:rPr lang="en-US" sz="2000" i="0" u="none" strike="noStrike" cap="none" dirty="0" err="1">
                  <a:solidFill>
                    <a:schemeClr val="dk1"/>
                  </a:solidFill>
                  <a:latin typeface="Lato"/>
                  <a:ea typeface="Lato"/>
                  <a:cs typeface="Lato"/>
                  <a:sym typeface="Lato"/>
                </a:rPr>
                <a:t>compartir</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información</a:t>
              </a:r>
              <a:r>
                <a:rPr lang="en-US" sz="2000" i="0" u="none" strike="noStrike" cap="none" dirty="0">
                  <a:solidFill>
                    <a:schemeClr val="dk1"/>
                  </a:solidFill>
                  <a:latin typeface="Lato"/>
                  <a:ea typeface="Lato"/>
                  <a:cs typeface="Lato"/>
                  <a:sym typeface="Lato"/>
                </a:rPr>
                <a:t> de </a:t>
              </a:r>
              <a:r>
                <a:rPr lang="en-US" sz="2000" i="0" u="none" strike="noStrike" cap="none" dirty="0" err="1">
                  <a:solidFill>
                    <a:schemeClr val="dk1"/>
                  </a:solidFill>
                  <a:latin typeface="Lato"/>
                  <a:ea typeface="Lato"/>
                  <a:cs typeface="Lato"/>
                  <a:sym typeface="Lato"/>
                </a:rPr>
                <a:t>ciudadanía</a:t>
              </a:r>
              <a:r>
                <a:rPr lang="en-US" sz="2000" i="0" u="none" strike="noStrike" cap="none" dirty="0">
                  <a:solidFill>
                    <a:schemeClr val="dk1"/>
                  </a:solidFill>
                  <a:latin typeface="Lato"/>
                  <a:ea typeface="Lato"/>
                  <a:cs typeface="Lato"/>
                  <a:sym typeface="Lato"/>
                </a:rPr>
                <a:t> o </a:t>
              </a:r>
              <a:r>
                <a:rPr lang="en-US" sz="2000" i="0" u="none" strike="noStrike" cap="none" dirty="0" err="1">
                  <a:solidFill>
                    <a:schemeClr val="dk1"/>
                  </a:solidFill>
                  <a:latin typeface="Lato"/>
                  <a:ea typeface="Lato"/>
                  <a:cs typeface="Lato"/>
                  <a:sym typeface="Lato"/>
                </a:rPr>
                <a:t>estatus</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migratorio</a:t>
              </a:r>
              <a:r>
                <a:rPr lang="en-US" sz="2000" i="0" u="none" strike="noStrike" cap="none" dirty="0">
                  <a:solidFill>
                    <a:schemeClr val="dk1"/>
                  </a:solidFill>
                  <a:latin typeface="Lato"/>
                  <a:ea typeface="Lato"/>
                  <a:cs typeface="Lato"/>
                  <a:sym typeface="Lato"/>
                </a:rPr>
                <a:t> de </a:t>
              </a:r>
              <a:r>
                <a:rPr lang="en-US" sz="2000" i="0" u="none" strike="noStrike" cap="none" dirty="0" err="1">
                  <a:solidFill>
                    <a:schemeClr val="dk1"/>
                  </a:solidFill>
                  <a:latin typeface="Lato"/>
                  <a:ea typeface="Lato"/>
                  <a:cs typeface="Lato"/>
                  <a:sym typeface="Lato"/>
                </a:rPr>
                <a:t>ninguna</a:t>
              </a:r>
              <a:r>
                <a:rPr lang="en-US" sz="2000" i="0" u="none" strike="noStrike" cap="none" dirty="0">
                  <a:solidFill>
                    <a:schemeClr val="dk1"/>
                  </a:solidFill>
                  <a:latin typeface="Lato"/>
                  <a:ea typeface="Lato"/>
                  <a:cs typeface="Lato"/>
                  <a:sym typeface="Lato"/>
                </a:rPr>
                <a:t> persona</a:t>
              </a:r>
              <a:endParaRPr sz="2000" b="1" i="0" u="none" strike="noStrike" cap="none" dirty="0">
                <a:solidFill>
                  <a:schemeClr val="dk1"/>
                </a:solidFill>
                <a:latin typeface="Lato"/>
                <a:ea typeface="Lato"/>
                <a:cs typeface="Lato"/>
                <a:sym typeface="Lato"/>
              </a:endParaRPr>
            </a:p>
          </p:txBody>
        </p:sp>
        <p:sp>
          <p:nvSpPr>
            <p:cNvPr id="438" name="Google Shape;438;p20"/>
            <p:cNvSpPr/>
            <p:nvPr/>
          </p:nvSpPr>
          <p:spPr>
            <a:xfrm>
              <a:off x="5367388" y="176423"/>
              <a:ext cx="4920640" cy="4396569"/>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20"/>
            <p:cNvSpPr txBox="1"/>
            <p:nvPr/>
          </p:nvSpPr>
          <p:spPr>
            <a:xfrm>
              <a:off x="5367388" y="176423"/>
              <a:ext cx="4920640" cy="4396569"/>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000" b="1" i="0" u="none" strike="noStrike" cap="none" dirty="0" err="1">
                  <a:solidFill>
                    <a:schemeClr val="dk1"/>
                  </a:solidFill>
                  <a:latin typeface="Lato"/>
                  <a:ea typeface="Lato"/>
                  <a:cs typeface="Lato"/>
                  <a:sym typeface="Lato"/>
                </a:rPr>
                <a:t>En</a:t>
              </a:r>
              <a:r>
                <a:rPr lang="en-US" sz="2000" b="1" i="0" u="none" strike="noStrike" cap="none" dirty="0">
                  <a:solidFill>
                    <a:schemeClr val="dk1"/>
                  </a:solidFill>
                  <a:latin typeface="Lato"/>
                  <a:ea typeface="Lato"/>
                  <a:cs typeface="Lato"/>
                  <a:sym typeface="Lato"/>
                </a:rPr>
                <a:t> Illinois:</a:t>
              </a:r>
              <a:endParaRPr sz="1300" i="0" u="none" strike="noStrike" cap="none" dirty="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lt1"/>
                </a:buClr>
                <a:buSzPts val="2100"/>
                <a:buFont typeface="Calibri"/>
                <a:buNone/>
              </a:pPr>
              <a:r>
                <a:rPr lang="en-US" sz="2000" i="0" u="none" strike="noStrike" cap="none" dirty="0" err="1">
                  <a:solidFill>
                    <a:schemeClr val="dk1"/>
                  </a:solidFill>
                  <a:latin typeface="Lato"/>
                  <a:ea typeface="Lato"/>
                  <a:cs typeface="Lato"/>
                  <a:sym typeface="Lato"/>
                </a:rPr>
                <a:t>Provee</a:t>
              </a:r>
              <a:r>
                <a:rPr lang="en-US" sz="2000" i="0" u="none" strike="noStrike" cap="none" dirty="0">
                  <a:solidFill>
                    <a:schemeClr val="dk1"/>
                  </a:solidFill>
                  <a:latin typeface="Lato"/>
                  <a:ea typeface="Lato"/>
                  <a:cs typeface="Lato"/>
                  <a:sym typeface="Lato"/>
                </a:rPr>
                <a:t> que </a:t>
              </a:r>
              <a:r>
                <a:rPr lang="en-US" sz="2000" i="0" u="none" strike="noStrike" cap="none" dirty="0" err="1">
                  <a:solidFill>
                    <a:schemeClr val="dk1"/>
                  </a:solidFill>
                  <a:latin typeface="Lato"/>
                  <a:ea typeface="Lato"/>
                  <a:cs typeface="Lato"/>
                  <a:sym typeface="Lato"/>
                </a:rPr>
                <a:t>oficiales</a:t>
              </a:r>
              <a:r>
                <a:rPr lang="en-US" sz="2000" i="0" u="none" strike="noStrike" cap="none" dirty="0">
                  <a:solidFill>
                    <a:schemeClr val="dk1"/>
                  </a:solidFill>
                  <a:latin typeface="Lato"/>
                  <a:ea typeface="Lato"/>
                  <a:cs typeface="Lato"/>
                  <a:sym typeface="Lato"/>
                </a:rPr>
                <a:t> o </a:t>
              </a:r>
              <a:r>
                <a:rPr lang="en-US" sz="2000" i="0" u="none" strike="noStrike" cap="none" dirty="0" err="1">
                  <a:solidFill>
                    <a:schemeClr val="dk1"/>
                  </a:solidFill>
                  <a:latin typeface="Lato"/>
                  <a:ea typeface="Lato"/>
                  <a:cs typeface="Lato"/>
                  <a:sym typeface="Lato"/>
                </a:rPr>
                <a:t>agencias</a:t>
              </a:r>
              <a:r>
                <a:rPr lang="en-US" sz="2000" i="0" u="none" strike="noStrike" cap="none" dirty="0">
                  <a:solidFill>
                    <a:schemeClr val="dk1"/>
                  </a:solidFill>
                  <a:latin typeface="Lato"/>
                  <a:ea typeface="Lato"/>
                  <a:cs typeface="Lato"/>
                  <a:sym typeface="Lato"/>
                </a:rPr>
                <a:t> de </a:t>
              </a:r>
              <a:r>
                <a:rPr lang="en-US" sz="2000" i="0" u="none" strike="noStrike" cap="none" dirty="0" err="1">
                  <a:solidFill>
                    <a:schemeClr val="dk1"/>
                  </a:solidFill>
                  <a:latin typeface="Lato"/>
                  <a:ea typeface="Lato"/>
                  <a:cs typeface="Lato"/>
                  <a:sym typeface="Lato"/>
                </a:rPr>
                <a:t>policía</a:t>
              </a:r>
              <a:r>
                <a:rPr lang="en-US" sz="2000" i="0" u="none" strike="noStrike" cap="none" dirty="0">
                  <a:solidFill>
                    <a:schemeClr val="dk1"/>
                  </a:solidFill>
                  <a:latin typeface="Lato"/>
                  <a:ea typeface="Lato"/>
                  <a:cs typeface="Lato"/>
                  <a:sym typeface="Lato"/>
                </a:rPr>
                <a:t> no </a:t>
              </a:r>
              <a:r>
                <a:rPr lang="en-US" sz="2000" i="0" u="none" strike="noStrike" cap="none" dirty="0" err="1">
                  <a:solidFill>
                    <a:schemeClr val="dk1"/>
                  </a:solidFill>
                  <a:latin typeface="Lato"/>
                  <a:ea typeface="Lato"/>
                  <a:cs typeface="Lato"/>
                  <a:sym typeface="Lato"/>
                </a:rPr>
                <a:t>pueden</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preguntar</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sobre</a:t>
              </a:r>
              <a:r>
                <a:rPr lang="en-US" sz="2000" i="0" u="none" strike="noStrike" cap="none" dirty="0">
                  <a:solidFill>
                    <a:schemeClr val="dk1"/>
                  </a:solidFill>
                  <a:latin typeface="Lato"/>
                  <a:ea typeface="Lato"/>
                  <a:cs typeface="Lato"/>
                  <a:sym typeface="Lato"/>
                </a:rPr>
                <a:t> o </a:t>
              </a:r>
              <a:r>
                <a:rPr lang="en-US" sz="2000" i="0" u="none" strike="noStrike" cap="none" dirty="0" err="1">
                  <a:solidFill>
                    <a:schemeClr val="dk1"/>
                  </a:solidFill>
                  <a:latin typeface="Lato"/>
                  <a:ea typeface="Lato"/>
                  <a:cs typeface="Lato"/>
                  <a:sym typeface="Lato"/>
                </a:rPr>
                <a:t>investigar</a:t>
              </a:r>
              <a:r>
                <a:rPr lang="en-US" sz="2000" i="0" u="none" strike="noStrike" cap="none" dirty="0">
                  <a:solidFill>
                    <a:schemeClr val="dk1"/>
                  </a:solidFill>
                  <a:latin typeface="Lato"/>
                  <a:ea typeface="Lato"/>
                  <a:cs typeface="Lato"/>
                  <a:sym typeface="Lato"/>
                </a:rPr>
                <a:t> la </a:t>
              </a:r>
              <a:r>
                <a:rPr lang="en-US" sz="2000" i="0" u="none" strike="noStrike" cap="none" dirty="0" err="1">
                  <a:solidFill>
                    <a:schemeClr val="dk1"/>
                  </a:solidFill>
                  <a:latin typeface="Lato"/>
                  <a:ea typeface="Lato"/>
                  <a:cs typeface="Lato"/>
                  <a:sym typeface="Lato"/>
                </a:rPr>
                <a:t>ciudadanía</a:t>
              </a:r>
              <a:r>
                <a:rPr lang="en-US" sz="2000" i="0" u="none" strike="noStrike" cap="none" dirty="0">
                  <a:solidFill>
                    <a:schemeClr val="dk1"/>
                  </a:solidFill>
                  <a:latin typeface="Lato"/>
                  <a:ea typeface="Lato"/>
                  <a:cs typeface="Lato"/>
                  <a:sym typeface="Lato"/>
                </a:rPr>
                <a:t> o </a:t>
              </a:r>
              <a:r>
                <a:rPr lang="en-US" sz="2000" i="0" u="none" strike="noStrike" cap="none" dirty="0" err="1">
                  <a:solidFill>
                    <a:schemeClr val="dk1"/>
                  </a:solidFill>
                  <a:latin typeface="Lato"/>
                  <a:ea typeface="Lato"/>
                  <a:cs typeface="Lato"/>
                  <a:sym typeface="Lato"/>
                </a:rPr>
                <a:t>estatus</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migratorio</a:t>
              </a:r>
              <a:r>
                <a:rPr lang="en-US" sz="2000" i="0" u="none" strike="noStrike" cap="none" dirty="0">
                  <a:solidFill>
                    <a:schemeClr val="dk1"/>
                  </a:solidFill>
                  <a:latin typeface="Lato"/>
                  <a:ea typeface="Lato"/>
                  <a:cs typeface="Lato"/>
                  <a:sym typeface="Lato"/>
                </a:rPr>
                <a:t> o </a:t>
              </a:r>
              <a:r>
                <a:rPr lang="en-US" sz="2000" i="0" u="none" strike="noStrike" cap="none" dirty="0" err="1">
                  <a:solidFill>
                    <a:schemeClr val="dk1"/>
                  </a:solidFill>
                  <a:latin typeface="Lato"/>
                  <a:ea typeface="Lato"/>
                  <a:cs typeface="Lato"/>
                  <a:sym typeface="Lato"/>
                </a:rPr>
                <a:t>lugar</a:t>
              </a:r>
              <a:r>
                <a:rPr lang="en-US" sz="2000" i="0" u="none" strike="noStrike" cap="none" dirty="0">
                  <a:solidFill>
                    <a:schemeClr val="dk1"/>
                  </a:solidFill>
                  <a:latin typeface="Lato"/>
                  <a:ea typeface="Lato"/>
                  <a:cs typeface="Lato"/>
                  <a:sym typeface="Lato"/>
                </a:rPr>
                <a:t> de </a:t>
              </a:r>
              <a:r>
                <a:rPr lang="en-US" sz="2000" i="0" u="none" strike="noStrike" cap="none" dirty="0" err="1">
                  <a:solidFill>
                    <a:schemeClr val="dk1"/>
                  </a:solidFill>
                  <a:latin typeface="Lato"/>
                  <a:ea typeface="Lato"/>
                  <a:cs typeface="Lato"/>
                  <a:sym typeface="Lato"/>
                </a:rPr>
                <a:t>nacimiento</a:t>
              </a:r>
              <a:r>
                <a:rPr lang="en-US" sz="2000" i="0" u="none" strike="noStrike" cap="none" dirty="0">
                  <a:solidFill>
                    <a:schemeClr val="dk1"/>
                  </a:solidFill>
                  <a:latin typeface="Lato"/>
                  <a:ea typeface="Lato"/>
                  <a:cs typeface="Lato"/>
                  <a:sym typeface="Lato"/>
                </a:rPr>
                <a:t> de </a:t>
              </a:r>
              <a:r>
                <a:rPr lang="en-US" sz="2000" i="0" u="none" strike="noStrike" cap="none" dirty="0" err="1">
                  <a:solidFill>
                    <a:schemeClr val="dk1"/>
                  </a:solidFill>
                  <a:latin typeface="Lato"/>
                  <a:ea typeface="Lato"/>
                  <a:cs typeface="Lato"/>
                  <a:sym typeface="Lato"/>
                </a:rPr>
                <a:t>ningún</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individuo</a:t>
              </a:r>
              <a:r>
                <a:rPr lang="en-US" sz="2000" i="0" u="none" strike="noStrike" cap="none" dirty="0">
                  <a:solidFill>
                    <a:schemeClr val="dk1"/>
                  </a:solidFill>
                  <a:latin typeface="Lato"/>
                  <a:ea typeface="Lato"/>
                  <a:cs typeface="Lato"/>
                  <a:sym typeface="Lato"/>
                </a:rPr>
                <a:t> custodia. </a:t>
              </a:r>
              <a:endParaRPr sz="1300" i="0" u="none" strike="noStrike" cap="none" dirty="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lt1"/>
                </a:buClr>
                <a:buSzPts val="2100"/>
                <a:buFont typeface="Calibri"/>
                <a:buNone/>
              </a:pPr>
              <a:r>
                <a:rPr lang="en-US" sz="2000" i="0" u="none" strike="noStrike" cap="none" dirty="0">
                  <a:solidFill>
                    <a:schemeClr val="dk1"/>
                  </a:solidFill>
                  <a:latin typeface="Lato"/>
                  <a:ea typeface="Lato"/>
                  <a:cs typeface="Lato"/>
                  <a:sym typeface="Lato"/>
                </a:rPr>
                <a:t>La </a:t>
              </a:r>
              <a:r>
                <a:rPr lang="en-US" sz="2000" i="0" u="none" strike="noStrike" cap="none" dirty="0" err="1">
                  <a:solidFill>
                    <a:schemeClr val="dk1"/>
                  </a:solidFill>
                  <a:latin typeface="Lato"/>
                  <a:ea typeface="Lato"/>
                  <a:cs typeface="Lato"/>
                  <a:sym typeface="Lato"/>
                </a:rPr>
                <a:t>policía</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tiene</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prohibido</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colaborar</a:t>
              </a:r>
              <a:r>
                <a:rPr lang="en-US" sz="2000" i="0" u="none" strike="noStrike" cap="none" dirty="0">
                  <a:solidFill>
                    <a:schemeClr val="dk1"/>
                  </a:solidFill>
                  <a:latin typeface="Lato"/>
                  <a:ea typeface="Lato"/>
                  <a:cs typeface="Lato"/>
                  <a:sym typeface="Lato"/>
                </a:rPr>
                <a:t> con ICE </a:t>
              </a:r>
              <a:r>
                <a:rPr lang="en-US" sz="2000" i="0" u="none" strike="noStrike" cap="none" dirty="0" err="1">
                  <a:solidFill>
                    <a:schemeClr val="dk1"/>
                  </a:solidFill>
                  <a:latin typeface="Lato"/>
                  <a:ea typeface="Lato"/>
                  <a:cs typeface="Lato"/>
                  <a:sym typeface="Lato"/>
                </a:rPr>
                <a:t>en</a:t>
              </a:r>
              <a:r>
                <a:rPr lang="en-US" sz="2000" i="0" u="none" strike="noStrike" cap="none" dirty="0">
                  <a:solidFill>
                    <a:schemeClr val="dk1"/>
                  </a:solidFill>
                  <a:latin typeface="Lato"/>
                  <a:ea typeface="Lato"/>
                  <a:cs typeface="Lato"/>
                  <a:sym typeface="Lato"/>
                </a:rPr>
                <a:t> la </a:t>
              </a:r>
              <a:r>
                <a:rPr lang="en-US" sz="2000" i="0" u="none" strike="noStrike" cap="none" dirty="0" err="1">
                  <a:solidFill>
                    <a:schemeClr val="dk1"/>
                  </a:solidFill>
                  <a:latin typeface="Lato"/>
                  <a:ea typeface="Lato"/>
                  <a:cs typeface="Lato"/>
                  <a:sym typeface="Lato"/>
                </a:rPr>
                <a:t>aplicación</a:t>
              </a:r>
              <a:r>
                <a:rPr lang="en-US" sz="2000" i="0" u="none" strike="noStrike" cap="none" dirty="0">
                  <a:solidFill>
                    <a:schemeClr val="dk1"/>
                  </a:solidFill>
                  <a:latin typeface="Lato"/>
                  <a:ea typeface="Lato"/>
                  <a:cs typeface="Lato"/>
                  <a:sym typeface="Lato"/>
                </a:rPr>
                <a:t> civil de las </a:t>
              </a:r>
              <a:r>
                <a:rPr lang="en-US" sz="2000" i="0" u="none" strike="noStrike" cap="none" dirty="0" err="1">
                  <a:solidFill>
                    <a:schemeClr val="dk1"/>
                  </a:solidFill>
                  <a:latin typeface="Lato"/>
                  <a:ea typeface="Lato"/>
                  <a:cs typeface="Lato"/>
                  <a:sym typeface="Lato"/>
                </a:rPr>
                <a:t>leyes</a:t>
              </a:r>
              <a:r>
                <a:rPr lang="en-US" sz="2000" i="0" u="none" strike="noStrike" cap="none" dirty="0">
                  <a:solidFill>
                    <a:schemeClr val="dk1"/>
                  </a:solidFill>
                  <a:latin typeface="Lato"/>
                  <a:ea typeface="Lato"/>
                  <a:cs typeface="Lato"/>
                  <a:sym typeface="Lato"/>
                </a:rPr>
                <a:t> de </a:t>
              </a:r>
              <a:r>
                <a:rPr lang="en-US" sz="2000" i="0" u="none" strike="noStrike" cap="none" dirty="0" err="1">
                  <a:solidFill>
                    <a:schemeClr val="dk1"/>
                  </a:solidFill>
                  <a:latin typeface="Lato"/>
                  <a:ea typeface="Lato"/>
                  <a:cs typeface="Lato"/>
                  <a:sym typeface="Lato"/>
                </a:rPr>
                <a:t>inmigración</a:t>
              </a:r>
              <a:r>
                <a:rPr lang="en-US" sz="2000" i="0" u="none" strike="noStrike" cap="none" dirty="0">
                  <a:solidFill>
                    <a:schemeClr val="dk1"/>
                  </a:solidFill>
                  <a:latin typeface="Lato"/>
                  <a:ea typeface="Lato"/>
                  <a:cs typeface="Lato"/>
                  <a:sym typeface="Lato"/>
                </a:rPr>
                <a:t>. </a:t>
              </a:r>
              <a:endParaRPr sz="1300" i="0" u="none" strike="noStrike" cap="none" dirty="0">
                <a:solidFill>
                  <a:schemeClr val="dk1"/>
                </a:solidFill>
                <a:latin typeface="Lato"/>
                <a:ea typeface="Lato"/>
                <a:cs typeface="Lato"/>
                <a:sym typeface="Lato"/>
              </a:endParaRPr>
            </a:p>
            <a:p>
              <a:pPr marL="0" marR="0" lvl="0" indent="0" algn="ctr" rtl="0">
                <a:lnSpc>
                  <a:spcPct val="90000"/>
                </a:lnSpc>
                <a:spcBef>
                  <a:spcPts val="735"/>
                </a:spcBef>
                <a:spcAft>
                  <a:spcPts val="0"/>
                </a:spcAft>
                <a:buClr>
                  <a:schemeClr val="lt1"/>
                </a:buClr>
                <a:buSzPts val="2100"/>
                <a:buFont typeface="Calibri"/>
                <a:buNone/>
              </a:pPr>
              <a:r>
                <a:rPr lang="en-US" sz="2000" i="0" u="none" strike="noStrike" cap="none" dirty="0">
                  <a:solidFill>
                    <a:schemeClr val="dk1"/>
                  </a:solidFill>
                  <a:latin typeface="Lato"/>
                  <a:ea typeface="Lato"/>
                  <a:cs typeface="Lato"/>
                  <a:sym typeface="Lato"/>
                </a:rPr>
                <a:t>La </a:t>
              </a:r>
              <a:r>
                <a:rPr lang="en-US" sz="2000" i="0" u="none" strike="noStrike" cap="none" dirty="0" err="1">
                  <a:solidFill>
                    <a:schemeClr val="dk1"/>
                  </a:solidFill>
                  <a:latin typeface="Lato"/>
                  <a:ea typeface="Lato"/>
                  <a:cs typeface="Lato"/>
                  <a:sym typeface="Lato"/>
                </a:rPr>
                <a:t>policía</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tiene</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restricciones</a:t>
              </a:r>
              <a:r>
                <a:rPr lang="en-US" sz="2000" i="0" u="none" strike="noStrike" cap="none" dirty="0">
                  <a:solidFill>
                    <a:schemeClr val="dk1"/>
                  </a:solidFill>
                  <a:latin typeface="Lato"/>
                  <a:ea typeface="Lato"/>
                  <a:cs typeface="Lato"/>
                  <a:sym typeface="Lato"/>
                </a:rPr>
                <a:t> a la hora de </a:t>
              </a:r>
              <a:r>
                <a:rPr lang="en-US" sz="2000" i="0" u="none" strike="noStrike" cap="none" dirty="0" err="1">
                  <a:solidFill>
                    <a:schemeClr val="dk1"/>
                  </a:solidFill>
                  <a:latin typeface="Lato"/>
                  <a:ea typeface="Lato"/>
                  <a:cs typeface="Lato"/>
                  <a:sym typeface="Lato"/>
                </a:rPr>
                <a:t>compartir</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información</a:t>
              </a:r>
              <a:r>
                <a:rPr lang="en-US" sz="2000" i="0" u="none" strike="noStrike" cap="none" dirty="0">
                  <a:solidFill>
                    <a:schemeClr val="dk1"/>
                  </a:solidFill>
                  <a:latin typeface="Lato"/>
                  <a:ea typeface="Lato"/>
                  <a:cs typeface="Lato"/>
                  <a:sym typeface="Lato"/>
                </a:rPr>
                <a:t> con ICE</a:t>
              </a:r>
              <a:endParaRPr sz="2000" b="1" i="0" u="none" strike="noStrike" cap="none" dirty="0">
                <a:solidFill>
                  <a:schemeClr val="dk1"/>
                </a:solidFill>
                <a:latin typeface="Lato"/>
                <a:ea typeface="Lato"/>
                <a:cs typeface="Lato"/>
                <a:sym typeface="Lato"/>
              </a:endParaRPr>
            </a:p>
          </p:txBody>
        </p:sp>
      </p:grpSp>
      <p:pic>
        <p:nvPicPr>
          <p:cNvPr id="440" name="Google Shape;440;p20" descr="A close up of a logo&#10;&#10;Description automatically generated"/>
          <p:cNvPicPr preferRelativeResize="0"/>
          <p:nvPr/>
        </p:nvPicPr>
        <p:blipFill rotWithShape="1">
          <a:blip r:embed="rId3">
            <a:alphaModFix/>
          </a:blip>
          <a:srcRect/>
          <a:stretch/>
        </p:blipFill>
        <p:spPr>
          <a:xfrm>
            <a:off x="10693527" y="160790"/>
            <a:ext cx="1320546" cy="589843"/>
          </a:xfrm>
          <a:prstGeom prst="rect">
            <a:avLst/>
          </a:prstGeom>
          <a:noFill/>
          <a:ln>
            <a:noFill/>
          </a:ln>
        </p:spPr>
      </p:pic>
      <p:sp>
        <p:nvSpPr>
          <p:cNvPr id="441" name="Google Shape;441;p20"/>
          <p:cNvSpPr/>
          <p:nvPr/>
        </p:nvSpPr>
        <p:spPr>
          <a:xfrm>
            <a:off x="1764100" y="6155794"/>
            <a:ext cx="8929427" cy="67289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1" i="0" u="none" strike="noStrike" cap="none">
                <a:solidFill>
                  <a:schemeClr val="dk1"/>
                </a:solidFill>
                <a:latin typeface="Lato"/>
                <a:ea typeface="Lato"/>
                <a:cs typeface="Lato"/>
                <a:sym typeface="Lato"/>
              </a:rPr>
              <a:t>*Bajo la ley de bienvenida enmendada de la ciudad. Otras ciudades con protecciones similares incluyen Evanston, Oak Park, Calumet City y Urbana</a:t>
            </a:r>
            <a:endParaRPr sz="1300" i="0" u="none" strike="noStrike" cap="none">
              <a:solidFill>
                <a:srgbClr val="000000"/>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21"/>
          <p:cNvSpPr txBox="1">
            <a:spLocks noGrp="1"/>
          </p:cNvSpPr>
          <p:nvPr>
            <p:ph type="title"/>
          </p:nvPr>
        </p:nvSpPr>
        <p:spPr>
          <a:xfrm>
            <a:off x="1653363" y="365760"/>
            <a:ext cx="9422204"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900"/>
              <a:buFont typeface="Calibri"/>
              <a:buNone/>
            </a:pPr>
            <a:r>
              <a:rPr lang="en-US" sz="3900" b="1">
                <a:latin typeface="Raleway"/>
                <a:ea typeface="Raleway"/>
                <a:cs typeface="Raleway"/>
                <a:sym typeface="Raleway"/>
              </a:rPr>
              <a:t>Recomendaciones al interactuar con la policía</a:t>
            </a:r>
            <a:endParaRPr>
              <a:latin typeface="Raleway"/>
              <a:ea typeface="Raleway"/>
              <a:cs typeface="Raleway"/>
              <a:sym typeface="Raleway"/>
            </a:endParaRPr>
          </a:p>
        </p:txBody>
      </p:sp>
      <p:sp>
        <p:nvSpPr>
          <p:cNvPr id="448" name="Google Shape;448;p21"/>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9" name="Google Shape;449;p21"/>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0" name="Google Shape;450;p21"/>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51" name="Google Shape;451;p21"/>
          <p:cNvGrpSpPr/>
          <p:nvPr/>
        </p:nvGrpSpPr>
        <p:grpSpPr>
          <a:xfrm>
            <a:off x="807365" y="1761601"/>
            <a:ext cx="11099186" cy="4933457"/>
            <a:chOff x="5699" y="2151"/>
            <a:chExt cx="11099186" cy="4933457"/>
          </a:xfrm>
        </p:grpSpPr>
        <p:sp>
          <p:nvSpPr>
            <p:cNvPr id="452" name="Google Shape;452;p21"/>
            <p:cNvSpPr/>
            <p:nvPr/>
          </p:nvSpPr>
          <p:spPr>
            <a:xfrm>
              <a:off x="5699" y="871068"/>
              <a:ext cx="3177845" cy="3195623"/>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1"/>
            <p:cNvSpPr txBox="1"/>
            <p:nvPr/>
          </p:nvSpPr>
          <p:spPr>
            <a:xfrm>
              <a:off x="471084" y="1339056"/>
              <a:ext cx="2247075" cy="22596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500" i="0" u="none" strike="noStrike" cap="none">
                  <a:solidFill>
                    <a:schemeClr val="dk1"/>
                  </a:solidFill>
                  <a:latin typeface="Lato"/>
                  <a:ea typeface="Lato"/>
                  <a:cs typeface="Lato"/>
                  <a:sym typeface="Lato"/>
                </a:rPr>
                <a:t>Si un inquilino indocumentado  debe llamar a la policía la ACLU recomienda:</a:t>
              </a:r>
              <a:endParaRPr sz="1200" i="0" u="none" strike="noStrike" cap="none">
                <a:solidFill>
                  <a:srgbClr val="000000"/>
                </a:solidFill>
                <a:latin typeface="Lato"/>
                <a:ea typeface="Lato"/>
                <a:cs typeface="Lato"/>
                <a:sym typeface="Lato"/>
              </a:endParaRPr>
            </a:p>
          </p:txBody>
        </p:sp>
        <p:sp>
          <p:nvSpPr>
            <p:cNvPr id="454" name="Google Shape;454;p21"/>
            <p:cNvSpPr/>
            <p:nvPr/>
          </p:nvSpPr>
          <p:spPr>
            <a:xfrm rot="-2915556">
              <a:off x="2994302" y="1457885"/>
              <a:ext cx="2161572"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455" name="Google Shape;455;p21"/>
            <p:cNvCxnSpPr/>
            <p:nvPr/>
          </p:nvCxnSpPr>
          <p:spPr>
            <a:xfrm>
              <a:off x="4789930" y="647267"/>
              <a:ext cx="780377" cy="0"/>
            </a:xfrm>
            <a:prstGeom prst="straightConnector1">
              <a:avLst/>
            </a:prstGeom>
            <a:noFill/>
            <a:ln w="12700" cap="flat" cmpd="sng">
              <a:solidFill>
                <a:srgbClr val="CA9700"/>
              </a:solidFill>
              <a:prstDash val="solid"/>
              <a:miter lim="800000"/>
              <a:headEnd type="none" w="sm" len="sm"/>
              <a:tailEnd type="none" w="sm" len="sm"/>
            </a:ln>
          </p:spPr>
        </p:cxnSp>
        <p:sp>
          <p:nvSpPr>
            <p:cNvPr id="456" name="Google Shape;456;p21"/>
            <p:cNvSpPr/>
            <p:nvPr/>
          </p:nvSpPr>
          <p:spPr>
            <a:xfrm>
              <a:off x="5570307" y="2151"/>
              <a:ext cx="5533585" cy="129023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21"/>
            <p:cNvSpPr txBox="1"/>
            <p:nvPr/>
          </p:nvSpPr>
          <p:spPr>
            <a:xfrm>
              <a:off x="5570307" y="2151"/>
              <a:ext cx="5533585" cy="1290232"/>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i="0" u="none" strike="noStrike" cap="none" dirty="0" err="1">
                  <a:solidFill>
                    <a:schemeClr val="dk1"/>
                  </a:solidFill>
                  <a:latin typeface="Lato"/>
                  <a:ea typeface="Lato"/>
                  <a:cs typeface="Lato"/>
                  <a:sym typeface="Lato"/>
                </a:rPr>
                <a:t>Mantenga</a:t>
              </a:r>
              <a:r>
                <a:rPr lang="en-US" sz="1800" i="0" u="none" strike="noStrike" cap="none" dirty="0">
                  <a:solidFill>
                    <a:schemeClr val="dk1"/>
                  </a:solidFill>
                  <a:latin typeface="Lato"/>
                  <a:ea typeface="Lato"/>
                  <a:cs typeface="Lato"/>
                  <a:sym typeface="Lato"/>
                </a:rPr>
                <a:t> la </a:t>
              </a:r>
              <a:r>
                <a:rPr lang="en-US" sz="1800" i="0" u="none" strike="noStrike" cap="none" dirty="0" err="1">
                  <a:solidFill>
                    <a:schemeClr val="dk1"/>
                  </a:solidFill>
                  <a:latin typeface="Lato"/>
                  <a:ea typeface="Lato"/>
                  <a:cs typeface="Lato"/>
                  <a:sym typeface="Lato"/>
                </a:rPr>
                <a:t>calma</a:t>
              </a:r>
              <a:r>
                <a:rPr lang="en-US" sz="1800" i="0" u="none" strike="noStrike" cap="none" dirty="0">
                  <a:solidFill>
                    <a:schemeClr val="dk1"/>
                  </a:solidFill>
                  <a:latin typeface="Lato"/>
                  <a:ea typeface="Lato"/>
                  <a:cs typeface="Lato"/>
                  <a:sym typeface="Lato"/>
                </a:rPr>
                <a:t>. No </a:t>
              </a:r>
              <a:r>
                <a:rPr lang="en-US" sz="1800" i="0" u="none" strike="noStrike" cap="none" dirty="0" err="1">
                  <a:solidFill>
                    <a:schemeClr val="dk1"/>
                  </a:solidFill>
                  <a:latin typeface="Lato"/>
                  <a:ea typeface="Lato"/>
                  <a:cs typeface="Lato"/>
                  <a:sym typeface="Lato"/>
                </a:rPr>
                <a:t>corra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discuta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resista</a:t>
              </a:r>
              <a:r>
                <a:rPr lang="en-US" sz="1800" i="0" u="none" strike="noStrike" cap="none" dirty="0">
                  <a:solidFill>
                    <a:schemeClr val="dk1"/>
                  </a:solidFill>
                  <a:latin typeface="Lato"/>
                  <a:ea typeface="Lato"/>
                  <a:cs typeface="Lato"/>
                  <a:sym typeface="Lato"/>
                </a:rPr>
                <a:t> u </a:t>
              </a:r>
              <a:r>
                <a:rPr lang="en-US" sz="1800" i="0" u="none" strike="noStrike" cap="none" dirty="0" err="1">
                  <a:solidFill>
                    <a:schemeClr val="dk1"/>
                  </a:solidFill>
                  <a:latin typeface="Lato"/>
                  <a:ea typeface="Lato"/>
                  <a:cs typeface="Lato"/>
                  <a:sym typeface="Lato"/>
                </a:rPr>
                <a:t>obstruya</a:t>
              </a:r>
              <a:r>
                <a:rPr lang="en-US" sz="1800" i="0" u="none" strike="noStrike" cap="none" dirty="0">
                  <a:solidFill>
                    <a:schemeClr val="dk1"/>
                  </a:solidFill>
                  <a:latin typeface="Lato"/>
                  <a:ea typeface="Lato"/>
                  <a:cs typeface="Lato"/>
                  <a:sym typeface="Lato"/>
                </a:rPr>
                <a:t> al </a:t>
              </a:r>
              <a:r>
                <a:rPr lang="en-US" sz="1800" i="0" u="none" strike="noStrike" cap="none" dirty="0" err="1">
                  <a:solidFill>
                    <a:schemeClr val="dk1"/>
                  </a:solidFill>
                  <a:latin typeface="Lato"/>
                  <a:ea typeface="Lato"/>
                  <a:cs typeface="Lato"/>
                  <a:sym typeface="Lato"/>
                </a:rPr>
                <a:t>oficial</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aun</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si</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usted</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piensa</a:t>
              </a:r>
              <a:r>
                <a:rPr lang="en-US" sz="1800" i="0" u="none" strike="noStrike" cap="none" dirty="0">
                  <a:solidFill>
                    <a:schemeClr val="dk1"/>
                  </a:solidFill>
                  <a:latin typeface="Lato"/>
                  <a:ea typeface="Lato"/>
                  <a:cs typeface="Lato"/>
                  <a:sym typeface="Lato"/>
                </a:rPr>
                <a:t> que sus derechos </a:t>
              </a:r>
              <a:r>
                <a:rPr lang="en-US" sz="1800" dirty="0" err="1">
                  <a:solidFill>
                    <a:schemeClr val="dk1"/>
                  </a:solidFill>
                  <a:latin typeface="Lato"/>
                  <a:ea typeface="Lato"/>
                  <a:cs typeface="Lato"/>
                  <a:sym typeface="Lato"/>
                </a:rPr>
                <a:t>están</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siendo</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violados</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Mantenga</a:t>
              </a:r>
              <a:r>
                <a:rPr lang="en-US" sz="1800" i="0" u="none" strike="noStrike" cap="none" dirty="0">
                  <a:solidFill>
                    <a:schemeClr val="dk1"/>
                  </a:solidFill>
                  <a:latin typeface="Lato"/>
                  <a:ea typeface="Lato"/>
                  <a:cs typeface="Lato"/>
                  <a:sym typeface="Lato"/>
                </a:rPr>
                <a:t> sus manos </a:t>
              </a:r>
              <a:r>
                <a:rPr lang="en-US" sz="1800" i="0" u="none" strike="noStrike" cap="none" dirty="0" err="1">
                  <a:solidFill>
                    <a:schemeClr val="dk1"/>
                  </a:solidFill>
                  <a:latin typeface="Lato"/>
                  <a:ea typeface="Lato"/>
                  <a:cs typeface="Lato"/>
                  <a:sym typeface="Lato"/>
                </a:rPr>
                <a:t>donde</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el</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oficial</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pueda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verlas</a:t>
              </a:r>
              <a:r>
                <a:rPr lang="en-US" sz="1800" i="0" u="none" strike="noStrike" cap="none" dirty="0">
                  <a:solidFill>
                    <a:schemeClr val="dk1"/>
                  </a:solidFill>
                  <a:latin typeface="Lato"/>
                  <a:ea typeface="Lato"/>
                  <a:cs typeface="Lato"/>
                  <a:sym typeface="Lato"/>
                </a:rPr>
                <a:t>.</a:t>
              </a:r>
              <a:endParaRPr sz="1800" i="0" u="none" strike="noStrike" cap="none" dirty="0">
                <a:solidFill>
                  <a:srgbClr val="000000"/>
                </a:solidFill>
                <a:latin typeface="Lato"/>
                <a:ea typeface="Lato"/>
                <a:cs typeface="Lato"/>
                <a:sym typeface="Lato"/>
              </a:endParaRPr>
            </a:p>
          </p:txBody>
        </p:sp>
        <p:sp>
          <p:nvSpPr>
            <p:cNvPr id="458" name="Google Shape;458;p21"/>
            <p:cNvSpPr/>
            <p:nvPr/>
          </p:nvSpPr>
          <p:spPr>
            <a:xfrm rot="-1285073">
              <a:off x="3307143" y="2119382"/>
              <a:ext cx="1534789"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459" name="Google Shape;459;p21"/>
            <p:cNvCxnSpPr/>
            <p:nvPr/>
          </p:nvCxnSpPr>
          <p:spPr>
            <a:xfrm>
              <a:off x="4788937" y="1839155"/>
              <a:ext cx="780622" cy="0"/>
            </a:xfrm>
            <a:prstGeom prst="straightConnector1">
              <a:avLst/>
            </a:prstGeom>
            <a:noFill/>
            <a:ln w="12700" cap="flat" cmpd="sng">
              <a:solidFill>
                <a:srgbClr val="CA9700"/>
              </a:solidFill>
              <a:prstDash val="solid"/>
              <a:miter lim="800000"/>
              <a:headEnd type="none" w="sm" len="sm"/>
              <a:tailEnd type="none" w="sm" len="sm"/>
            </a:ln>
          </p:spPr>
        </p:cxnSp>
        <p:sp>
          <p:nvSpPr>
            <p:cNvPr id="460" name="Google Shape;460;p21"/>
            <p:cNvSpPr/>
            <p:nvPr/>
          </p:nvSpPr>
          <p:spPr>
            <a:xfrm>
              <a:off x="5569560" y="1292384"/>
              <a:ext cx="5535325" cy="10935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21"/>
            <p:cNvSpPr txBox="1"/>
            <p:nvPr/>
          </p:nvSpPr>
          <p:spPr>
            <a:xfrm>
              <a:off x="5569560" y="1292384"/>
              <a:ext cx="5535325" cy="1093542"/>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i="0" u="none" strike="noStrike" cap="none" dirty="0">
                  <a:solidFill>
                    <a:schemeClr val="dk1"/>
                  </a:solidFill>
                  <a:latin typeface="Lato"/>
                  <a:ea typeface="Lato"/>
                  <a:cs typeface="Lato"/>
                  <a:sym typeface="Lato"/>
                </a:rPr>
                <a:t>No </a:t>
              </a:r>
              <a:r>
                <a:rPr lang="en-US" sz="1800" i="0" u="none" strike="noStrike" cap="none" dirty="0" err="1">
                  <a:solidFill>
                    <a:schemeClr val="dk1"/>
                  </a:solidFill>
                  <a:latin typeface="Lato"/>
                  <a:ea typeface="Lato"/>
                  <a:cs typeface="Lato"/>
                  <a:sym typeface="Lato"/>
                </a:rPr>
                <a:t>tiene</a:t>
              </a:r>
              <a:r>
                <a:rPr lang="en-US" sz="1800" i="0" u="none" strike="noStrike" cap="none" dirty="0">
                  <a:solidFill>
                    <a:schemeClr val="dk1"/>
                  </a:solidFill>
                  <a:latin typeface="Lato"/>
                  <a:ea typeface="Lato"/>
                  <a:cs typeface="Lato"/>
                  <a:sym typeface="Lato"/>
                </a:rPr>
                <a:t> que </a:t>
              </a:r>
              <a:r>
                <a:rPr lang="en-US" sz="1800" dirty="0" err="1">
                  <a:solidFill>
                    <a:schemeClr val="dk1"/>
                  </a:solidFill>
                  <a:latin typeface="Lato"/>
                  <a:ea typeface="Lato"/>
                  <a:cs typeface="Lato"/>
                  <a:sym typeface="Lato"/>
                </a:rPr>
                <a:t>consentir</a:t>
              </a:r>
              <a:r>
                <a:rPr lang="en-US" sz="1800" dirty="0">
                  <a:solidFill>
                    <a:schemeClr val="dk1"/>
                  </a:solidFill>
                  <a:latin typeface="Lato"/>
                  <a:ea typeface="Lato"/>
                  <a:cs typeface="Lato"/>
                  <a:sym typeface="Lato"/>
                </a:rPr>
                <a:t> que</a:t>
              </a:r>
              <a:r>
                <a:rPr lang="en-US" sz="1800" i="0" u="none" strike="noStrike" cap="none" dirty="0">
                  <a:solidFill>
                    <a:schemeClr val="dk1"/>
                  </a:solidFill>
                  <a:latin typeface="Lato"/>
                  <a:ea typeface="Lato"/>
                  <a:cs typeface="Lato"/>
                  <a:sym typeface="Lato"/>
                </a:rPr>
                <a:t> le </a:t>
              </a:r>
              <a:r>
                <a:rPr lang="en-US" sz="1800" i="0" u="none" strike="noStrike" cap="none" dirty="0" err="1">
                  <a:solidFill>
                    <a:schemeClr val="dk1"/>
                  </a:solidFill>
                  <a:latin typeface="Lato"/>
                  <a:ea typeface="Lato"/>
                  <a:cs typeface="Lato"/>
                  <a:sym typeface="Lato"/>
                </a:rPr>
                <a:t>registren</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su</a:t>
              </a:r>
              <a:r>
                <a:rPr lang="en-US" sz="1800" i="0" u="none" strike="noStrike" cap="none" dirty="0">
                  <a:solidFill>
                    <a:schemeClr val="dk1"/>
                  </a:solidFill>
                  <a:latin typeface="Lato"/>
                  <a:ea typeface="Lato"/>
                  <a:cs typeface="Lato"/>
                  <a:sym typeface="Lato"/>
                </a:rPr>
                <a:t> persona o sus </a:t>
              </a:r>
              <a:r>
                <a:rPr lang="en-US" sz="1800" i="0" u="none" strike="noStrike" cap="none" dirty="0" err="1">
                  <a:solidFill>
                    <a:schemeClr val="dk1"/>
                  </a:solidFill>
                  <a:latin typeface="Lato"/>
                  <a:ea typeface="Lato"/>
                  <a:cs typeface="Lato"/>
                  <a:sym typeface="Lato"/>
                </a:rPr>
                <a:t>pertenencias</a:t>
              </a:r>
              <a:r>
                <a:rPr lang="en-US" sz="1800" i="0" u="none" strike="noStrike" cap="none" dirty="0">
                  <a:solidFill>
                    <a:schemeClr val="dk1"/>
                  </a:solidFill>
                  <a:latin typeface="Lato"/>
                  <a:ea typeface="Lato"/>
                  <a:cs typeface="Lato"/>
                  <a:sym typeface="Lato"/>
                </a:rPr>
                <a:t>. </a:t>
              </a:r>
              <a:endParaRPr sz="1800" i="0" u="none" strike="noStrike" cap="none" dirty="0">
                <a:solidFill>
                  <a:schemeClr val="dk1"/>
                </a:solidFill>
                <a:latin typeface="Lato"/>
                <a:ea typeface="Lato"/>
                <a:cs typeface="Lato"/>
                <a:sym typeface="Lato"/>
              </a:endParaRPr>
            </a:p>
          </p:txBody>
        </p:sp>
        <p:sp>
          <p:nvSpPr>
            <p:cNvPr id="462" name="Google Shape;462;p21"/>
            <p:cNvSpPr/>
            <p:nvPr/>
          </p:nvSpPr>
          <p:spPr>
            <a:xfrm rot="1145367">
              <a:off x="3326550" y="2795464"/>
              <a:ext cx="1601350"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463" name="Google Shape;463;p21"/>
            <p:cNvCxnSpPr/>
            <p:nvPr/>
          </p:nvCxnSpPr>
          <p:spPr>
            <a:xfrm>
              <a:off x="4883871" y="3057320"/>
              <a:ext cx="757155" cy="0"/>
            </a:xfrm>
            <a:prstGeom prst="straightConnector1">
              <a:avLst/>
            </a:prstGeom>
            <a:noFill/>
            <a:ln w="12700" cap="flat" cmpd="sng">
              <a:solidFill>
                <a:srgbClr val="CA9700"/>
              </a:solidFill>
              <a:prstDash val="solid"/>
              <a:miter lim="800000"/>
              <a:headEnd type="none" w="sm" len="sm"/>
              <a:tailEnd type="none" w="sm" len="sm"/>
            </a:ln>
          </p:spPr>
        </p:cxnSp>
        <p:sp>
          <p:nvSpPr>
            <p:cNvPr id="464" name="Google Shape;464;p21"/>
            <p:cNvSpPr/>
            <p:nvPr/>
          </p:nvSpPr>
          <p:spPr>
            <a:xfrm>
              <a:off x="5641027" y="2385926"/>
              <a:ext cx="5368924" cy="134278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21"/>
            <p:cNvSpPr txBox="1"/>
            <p:nvPr/>
          </p:nvSpPr>
          <p:spPr>
            <a:xfrm>
              <a:off x="5641027" y="2385926"/>
              <a:ext cx="5368924" cy="1342788"/>
            </a:xfrm>
            <a:prstGeom prst="rect">
              <a:avLst/>
            </a:prstGeom>
            <a:noFill/>
            <a:ln>
              <a:noFill/>
            </a:ln>
          </p:spPr>
          <p:txBody>
            <a:bodyPr spcFirstLastPara="1" wrap="square" lIns="128000" tIns="128000" rIns="128000" bIns="1280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i="0" u="none" strike="noStrike" cap="none" dirty="0">
                  <a:solidFill>
                    <a:schemeClr val="dk1"/>
                  </a:solidFill>
                  <a:latin typeface="Lato"/>
                  <a:ea typeface="Lato"/>
                  <a:cs typeface="Lato"/>
                  <a:sym typeface="Lato"/>
                </a:rPr>
                <a:t>No </a:t>
              </a:r>
              <a:r>
                <a:rPr lang="en-US" sz="1800" i="0" u="none" strike="noStrike" cap="none" dirty="0" err="1">
                  <a:solidFill>
                    <a:schemeClr val="dk1"/>
                  </a:solidFill>
                  <a:latin typeface="Lato"/>
                  <a:ea typeface="Lato"/>
                  <a:cs typeface="Lato"/>
                  <a:sym typeface="Lato"/>
                </a:rPr>
                <a:t>tiene</a:t>
              </a:r>
              <a:r>
                <a:rPr lang="en-US" sz="1800" i="0" u="none" strike="noStrike" cap="none" dirty="0">
                  <a:solidFill>
                    <a:schemeClr val="dk1"/>
                  </a:solidFill>
                  <a:latin typeface="Lato"/>
                  <a:ea typeface="Lato"/>
                  <a:cs typeface="Lato"/>
                  <a:sym typeface="Lato"/>
                </a:rPr>
                <a:t> que </a:t>
              </a:r>
              <a:r>
                <a:rPr lang="en-US" sz="1800" i="0" u="none" strike="noStrike" cap="none" dirty="0" err="1">
                  <a:solidFill>
                    <a:schemeClr val="dk1"/>
                  </a:solidFill>
                  <a:latin typeface="Lato"/>
                  <a:ea typeface="Lato"/>
                  <a:cs typeface="Lato"/>
                  <a:sym typeface="Lato"/>
                </a:rPr>
                <a:t>contestar</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preguntas</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sobre</a:t>
              </a:r>
              <a:r>
                <a:rPr lang="en-US" sz="1800" i="0" u="none" strike="noStrike" cap="none" dirty="0">
                  <a:solidFill>
                    <a:schemeClr val="dk1"/>
                  </a:solidFill>
                  <a:latin typeface="Lato"/>
                  <a:ea typeface="Lato"/>
                  <a:cs typeface="Lato"/>
                  <a:sym typeface="Lato"/>
                </a:rPr>
                <a:t> </a:t>
              </a:r>
              <a:r>
                <a:rPr lang="en-US" sz="1800" dirty="0" err="1">
                  <a:solidFill>
                    <a:schemeClr val="dk1"/>
                  </a:solidFill>
                  <a:latin typeface="Lato"/>
                  <a:ea typeface="Lato"/>
                  <a:cs typeface="Lato"/>
                  <a:sym typeface="Lato"/>
                </a:rPr>
                <a:t>dónde</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nació</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si</a:t>
              </a:r>
              <a:r>
                <a:rPr lang="en-US" sz="1800" i="0" u="none" strike="noStrike" cap="none" dirty="0">
                  <a:solidFill>
                    <a:schemeClr val="dk1"/>
                  </a:solidFill>
                  <a:latin typeface="Lato"/>
                  <a:ea typeface="Lato"/>
                  <a:cs typeface="Lato"/>
                  <a:sym typeface="Lato"/>
                </a:rPr>
                <a:t> es </a:t>
              </a:r>
              <a:r>
                <a:rPr lang="en-US" sz="1800" i="0" u="none" strike="noStrike" cap="none" dirty="0" err="1">
                  <a:solidFill>
                    <a:schemeClr val="dk1"/>
                  </a:solidFill>
                  <a:latin typeface="Lato"/>
                  <a:ea typeface="Lato"/>
                  <a:cs typeface="Lato"/>
                  <a:sym typeface="Lato"/>
                </a:rPr>
                <a:t>ciudadano</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estadounidense</a:t>
              </a:r>
              <a:r>
                <a:rPr lang="en-US" sz="1800" i="0" u="none" strike="noStrike" cap="none" dirty="0">
                  <a:solidFill>
                    <a:schemeClr val="dk1"/>
                  </a:solidFill>
                  <a:latin typeface="Lato"/>
                  <a:ea typeface="Lato"/>
                  <a:cs typeface="Lato"/>
                  <a:sym typeface="Lato"/>
                </a:rPr>
                <a:t> o </a:t>
              </a:r>
              <a:r>
                <a:rPr lang="en-US" sz="1800" i="0" u="none" strike="noStrike" cap="none" dirty="0" err="1">
                  <a:solidFill>
                    <a:schemeClr val="dk1"/>
                  </a:solidFill>
                  <a:latin typeface="Lato"/>
                  <a:ea typeface="Lato"/>
                  <a:cs typeface="Lato"/>
                  <a:sym typeface="Lato"/>
                </a:rPr>
                <a:t>como</a:t>
              </a:r>
              <a:r>
                <a:rPr lang="en-US" sz="1800" i="0" u="none" strike="noStrike" cap="none" dirty="0">
                  <a:solidFill>
                    <a:schemeClr val="dk1"/>
                  </a:solidFill>
                  <a:latin typeface="Lato"/>
                  <a:ea typeface="Lato"/>
                  <a:cs typeface="Lato"/>
                  <a:sym typeface="Lato"/>
                </a:rPr>
                <a:t> </a:t>
              </a:r>
              <a:r>
                <a:rPr lang="en-US" sz="1800" dirty="0" err="1">
                  <a:solidFill>
                    <a:schemeClr val="dk1"/>
                  </a:solidFill>
                  <a:latin typeface="Lato"/>
                  <a:ea typeface="Lato"/>
                  <a:cs typeface="Lato"/>
                  <a:sym typeface="Lato"/>
                </a:rPr>
                <a:t>entró</a:t>
              </a:r>
              <a:r>
                <a:rPr lang="en-US" sz="1800" i="0" u="none" strike="noStrike" cap="none" dirty="0">
                  <a:solidFill>
                    <a:schemeClr val="dk1"/>
                  </a:solidFill>
                  <a:latin typeface="Lato"/>
                  <a:ea typeface="Lato"/>
                  <a:cs typeface="Lato"/>
                  <a:sym typeface="Lato"/>
                </a:rPr>
                <a:t> al </a:t>
              </a:r>
              <a:r>
                <a:rPr lang="en-US" sz="1800" i="0" u="none" strike="noStrike" cap="none" dirty="0" err="1">
                  <a:solidFill>
                    <a:schemeClr val="dk1"/>
                  </a:solidFill>
                  <a:latin typeface="Lato"/>
                  <a:ea typeface="Lato"/>
                  <a:cs typeface="Lato"/>
                  <a:sym typeface="Lato"/>
                </a:rPr>
                <a:t>país</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Cualquier</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cosa</a:t>
              </a:r>
              <a:r>
                <a:rPr lang="en-US" sz="1800" i="0" u="none" strike="noStrike" cap="none" dirty="0">
                  <a:solidFill>
                    <a:schemeClr val="dk1"/>
                  </a:solidFill>
                  <a:latin typeface="Lato"/>
                  <a:ea typeface="Lato"/>
                  <a:cs typeface="Lato"/>
                  <a:sym typeface="Lato"/>
                </a:rPr>
                <a:t> que le </a:t>
              </a:r>
              <a:r>
                <a:rPr lang="en-US" sz="1800" i="0" u="none" strike="noStrike" cap="none" dirty="0" err="1">
                  <a:solidFill>
                    <a:schemeClr val="dk1"/>
                  </a:solidFill>
                  <a:latin typeface="Lato"/>
                  <a:ea typeface="Lato"/>
                  <a:cs typeface="Lato"/>
                  <a:sym typeface="Lato"/>
                </a:rPr>
                <a:t>diga</a:t>
              </a:r>
              <a:r>
                <a:rPr lang="en-US" sz="1800" i="0" u="none" strike="noStrike" cap="none" dirty="0">
                  <a:solidFill>
                    <a:schemeClr val="dk1"/>
                  </a:solidFill>
                  <a:latin typeface="Lato"/>
                  <a:ea typeface="Lato"/>
                  <a:cs typeface="Lato"/>
                  <a:sym typeface="Lato"/>
                </a:rPr>
                <a:t> al </a:t>
              </a:r>
              <a:r>
                <a:rPr lang="en-US" sz="1800" i="0" u="none" strike="noStrike" cap="none" dirty="0" err="1">
                  <a:solidFill>
                    <a:schemeClr val="dk1"/>
                  </a:solidFill>
                  <a:latin typeface="Lato"/>
                  <a:ea typeface="Lato"/>
                  <a:cs typeface="Lato"/>
                  <a:sym typeface="Lato"/>
                </a:rPr>
                <a:t>oficial</a:t>
              </a:r>
              <a:r>
                <a:rPr lang="en-US" sz="1800" i="0" u="none" strike="noStrike" cap="none" dirty="0">
                  <a:solidFill>
                    <a:schemeClr val="dk1"/>
                  </a:solidFill>
                  <a:latin typeface="Lato"/>
                  <a:ea typeface="Lato"/>
                  <a:cs typeface="Lato"/>
                  <a:sym typeface="Lato"/>
                </a:rPr>
                <a:t> se </a:t>
              </a:r>
              <a:r>
                <a:rPr lang="en-US" sz="1800" i="0" u="none" strike="noStrike" cap="none" dirty="0" err="1">
                  <a:solidFill>
                    <a:schemeClr val="dk1"/>
                  </a:solidFill>
                  <a:latin typeface="Lato"/>
                  <a:ea typeface="Lato"/>
                  <a:cs typeface="Lato"/>
                  <a:sym typeface="Lato"/>
                </a:rPr>
                <a:t>puede</a:t>
              </a:r>
              <a:r>
                <a:rPr lang="en-US" sz="1800" i="0" u="none" strike="noStrike" cap="none" dirty="0">
                  <a:solidFill>
                    <a:schemeClr val="dk1"/>
                  </a:solidFill>
                  <a:latin typeface="Lato"/>
                  <a:ea typeface="Lato"/>
                  <a:cs typeface="Lato"/>
                  <a:sym typeface="Lato"/>
                </a:rPr>
                <a:t> usar </a:t>
              </a:r>
              <a:r>
                <a:rPr lang="en-US" sz="1800" i="0" u="none" strike="noStrike" cap="none" dirty="0" err="1">
                  <a:solidFill>
                    <a:schemeClr val="dk1"/>
                  </a:solidFill>
                  <a:latin typeface="Lato"/>
                  <a:ea typeface="Lato"/>
                  <a:cs typeface="Lato"/>
                  <a:sym typeface="Lato"/>
                </a:rPr>
                <a:t>en</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su</a:t>
              </a:r>
              <a:r>
                <a:rPr lang="en-US" sz="1800" i="0" u="none" strike="noStrike" cap="none" dirty="0">
                  <a:solidFill>
                    <a:schemeClr val="dk1"/>
                  </a:solidFill>
                  <a:latin typeface="Lato"/>
                  <a:ea typeface="Lato"/>
                  <a:cs typeface="Lato"/>
                  <a:sym typeface="Lato"/>
                </a:rPr>
                <a:t> contra </a:t>
              </a:r>
              <a:r>
                <a:rPr lang="en-US" sz="1800" i="0" u="none" strike="noStrike" cap="none" dirty="0" err="1">
                  <a:solidFill>
                    <a:schemeClr val="dk1"/>
                  </a:solidFill>
                  <a:latin typeface="Lato"/>
                  <a:ea typeface="Lato"/>
                  <a:cs typeface="Lato"/>
                  <a:sym typeface="Lato"/>
                </a:rPr>
                <a:t>en</a:t>
              </a:r>
              <a:r>
                <a:rPr lang="en-US" sz="1800" i="0" u="none" strike="noStrike" cap="none" dirty="0">
                  <a:solidFill>
                    <a:schemeClr val="dk1"/>
                  </a:solidFill>
                  <a:latin typeface="Lato"/>
                  <a:ea typeface="Lato"/>
                  <a:cs typeface="Lato"/>
                  <a:sym typeface="Lato"/>
                </a:rPr>
                <a:t> la corte de </a:t>
              </a:r>
              <a:r>
                <a:rPr lang="en-US" sz="1800" i="0" u="none" strike="noStrike" cap="none" dirty="0" err="1">
                  <a:solidFill>
                    <a:schemeClr val="dk1"/>
                  </a:solidFill>
                  <a:latin typeface="Lato"/>
                  <a:ea typeface="Lato"/>
                  <a:cs typeface="Lato"/>
                  <a:sym typeface="Lato"/>
                </a:rPr>
                <a:t>migración</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en</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el</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futuro</a:t>
              </a:r>
              <a:r>
                <a:rPr lang="en-US" sz="1800" i="0" u="none" strike="noStrike" cap="none" dirty="0">
                  <a:solidFill>
                    <a:schemeClr val="dk1"/>
                  </a:solidFill>
                  <a:latin typeface="Lato"/>
                  <a:ea typeface="Lato"/>
                  <a:cs typeface="Lato"/>
                  <a:sym typeface="Lato"/>
                </a:rPr>
                <a:t>. </a:t>
              </a:r>
              <a:endParaRPr sz="1400" i="0" u="none" strike="noStrike" cap="none" dirty="0">
                <a:solidFill>
                  <a:srgbClr val="000000"/>
                </a:solidFill>
                <a:latin typeface="Lato"/>
                <a:ea typeface="Lato"/>
                <a:cs typeface="Lato"/>
                <a:sym typeface="Lato"/>
              </a:endParaRPr>
            </a:p>
          </p:txBody>
        </p:sp>
        <p:sp>
          <p:nvSpPr>
            <p:cNvPr id="466" name="Google Shape;466;p21"/>
            <p:cNvSpPr/>
            <p:nvPr/>
          </p:nvSpPr>
          <p:spPr>
            <a:xfrm rot="2661786">
              <a:off x="3055051" y="3503001"/>
              <a:ext cx="2371729"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467" name="Google Shape;467;p21"/>
            <p:cNvCxnSpPr/>
            <p:nvPr/>
          </p:nvCxnSpPr>
          <p:spPr>
            <a:xfrm>
              <a:off x="5088718" y="4332161"/>
              <a:ext cx="706519" cy="0"/>
            </a:xfrm>
            <a:prstGeom prst="straightConnector1">
              <a:avLst/>
            </a:prstGeom>
            <a:noFill/>
            <a:ln w="12700" cap="flat" cmpd="sng">
              <a:solidFill>
                <a:srgbClr val="CA9700"/>
              </a:solidFill>
              <a:prstDash val="solid"/>
              <a:miter lim="800000"/>
              <a:headEnd type="none" w="sm" len="sm"/>
              <a:tailEnd type="none" w="sm" len="sm"/>
            </a:ln>
          </p:spPr>
        </p:cxnSp>
        <p:sp>
          <p:nvSpPr>
            <p:cNvPr id="468" name="Google Shape;468;p21"/>
            <p:cNvSpPr/>
            <p:nvPr/>
          </p:nvSpPr>
          <p:spPr>
            <a:xfrm>
              <a:off x="5795237" y="3728714"/>
              <a:ext cx="5009866" cy="12068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1"/>
            <p:cNvSpPr txBox="1"/>
            <p:nvPr/>
          </p:nvSpPr>
          <p:spPr>
            <a:xfrm>
              <a:off x="5795237" y="3728714"/>
              <a:ext cx="5009866" cy="1206894"/>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i="0" u="none" strike="noStrike" cap="none" dirty="0">
                  <a:solidFill>
                    <a:schemeClr val="dk1"/>
                  </a:solidFill>
                  <a:latin typeface="Lato"/>
                  <a:ea typeface="Lato"/>
                  <a:cs typeface="Lato"/>
                  <a:sym typeface="Lato"/>
                </a:rPr>
                <a:t>No </a:t>
              </a:r>
              <a:r>
                <a:rPr lang="en-US" sz="1800" i="0" u="none" strike="noStrike" cap="none" dirty="0" err="1">
                  <a:solidFill>
                    <a:schemeClr val="dk1"/>
                  </a:solidFill>
                  <a:latin typeface="Lato"/>
                  <a:ea typeface="Lato"/>
                  <a:cs typeface="Lato"/>
                  <a:sym typeface="Lato"/>
                </a:rPr>
                <a:t>mienta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ni</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presente</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documentos</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falsos</a:t>
              </a:r>
              <a:r>
                <a:rPr lang="en-US" sz="1800" i="0" u="none" strike="noStrike" cap="none" dirty="0">
                  <a:solidFill>
                    <a:schemeClr val="dk1"/>
                  </a:solidFill>
                  <a:latin typeface="Lato"/>
                  <a:ea typeface="Lato"/>
                  <a:cs typeface="Lato"/>
                  <a:sym typeface="Lato"/>
                </a:rPr>
                <a:t>. No </a:t>
              </a:r>
              <a:r>
                <a:rPr lang="en-US" sz="1800" i="0" u="none" strike="noStrike" cap="none" dirty="0" err="1">
                  <a:solidFill>
                    <a:schemeClr val="dk1"/>
                  </a:solidFill>
                  <a:latin typeface="Lato"/>
                  <a:ea typeface="Lato"/>
                  <a:cs typeface="Lato"/>
                  <a:sym typeface="Lato"/>
                </a:rPr>
                <a:t>firme</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ningún</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documento</a:t>
              </a:r>
              <a:r>
                <a:rPr lang="en-US" sz="1800" i="0" u="none" strike="noStrike" cap="none" dirty="0">
                  <a:solidFill>
                    <a:schemeClr val="dk1"/>
                  </a:solidFill>
                  <a:latin typeface="Lato"/>
                  <a:ea typeface="Lato"/>
                  <a:cs typeface="Lato"/>
                  <a:sym typeface="Lato"/>
                </a:rPr>
                <a:t> sin </a:t>
              </a:r>
              <a:r>
                <a:rPr lang="en-US" sz="1800" dirty="0" err="1">
                  <a:solidFill>
                    <a:schemeClr val="dk1"/>
                  </a:solidFill>
                  <a:latin typeface="Lato"/>
                  <a:ea typeface="Lato"/>
                  <a:cs typeface="Lato"/>
                  <a:sym typeface="Lato"/>
                </a:rPr>
                <a:t>consultar</a:t>
              </a:r>
              <a:r>
                <a:rPr lang="en-US" sz="1800" dirty="0">
                  <a:solidFill>
                    <a:schemeClr val="dk1"/>
                  </a:solidFill>
                  <a:latin typeface="Lato"/>
                  <a:ea typeface="Lato"/>
                  <a:cs typeface="Lato"/>
                  <a:sym typeface="Lato"/>
                </a:rPr>
                <a:t> a un abogado</a:t>
              </a:r>
              <a:r>
                <a:rPr lang="en-US" sz="1800" i="0" u="none" strike="noStrike" cap="none" dirty="0">
                  <a:solidFill>
                    <a:schemeClr val="dk1"/>
                  </a:solidFill>
                  <a:latin typeface="Lato"/>
                  <a:ea typeface="Lato"/>
                  <a:cs typeface="Lato"/>
                  <a:sym typeface="Lato"/>
                </a:rPr>
                <a:t> primero. </a:t>
              </a:r>
              <a:endParaRPr sz="1800" i="0" u="none" strike="noStrike" cap="none" dirty="0">
                <a:solidFill>
                  <a:srgbClr val="000000"/>
                </a:solidFill>
                <a:latin typeface="Lato"/>
                <a:ea typeface="Lato"/>
                <a:cs typeface="Lato"/>
                <a:sym typeface="Lato"/>
              </a:endParaRPr>
            </a:p>
          </p:txBody>
        </p:sp>
      </p:grpSp>
      <p:pic>
        <p:nvPicPr>
          <p:cNvPr id="470" name="Google Shape;470;p21" descr="A close up of a logo&#10;&#10;Description automatically generated"/>
          <p:cNvPicPr preferRelativeResize="0"/>
          <p:nvPr/>
        </p:nvPicPr>
        <p:blipFill rotWithShape="1">
          <a:blip r:embed="rId3">
            <a:alphaModFix/>
          </a:blip>
          <a:srcRect/>
          <a:stretch/>
        </p:blipFill>
        <p:spPr>
          <a:xfrm>
            <a:off x="10693527" y="160790"/>
            <a:ext cx="1320546" cy="5898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2"/>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Raleway"/>
                <a:ea typeface="Raleway"/>
                <a:cs typeface="Raleway"/>
                <a:sym typeface="Raleway"/>
              </a:rPr>
              <a:t>¿</a:t>
            </a:r>
            <a:r>
              <a:rPr lang="en-US" b="1">
                <a:latin typeface="Raleway"/>
                <a:ea typeface="Raleway"/>
                <a:cs typeface="Raleway"/>
                <a:sym typeface="Raleway"/>
              </a:rPr>
              <a:t>Qué hago si me detienen?</a:t>
            </a:r>
            <a:endParaRPr>
              <a:latin typeface="Raleway"/>
              <a:ea typeface="Raleway"/>
              <a:cs typeface="Raleway"/>
              <a:sym typeface="Raleway"/>
            </a:endParaRPr>
          </a:p>
        </p:txBody>
      </p:sp>
      <p:sp>
        <p:nvSpPr>
          <p:cNvPr id="477" name="Google Shape;477;p22"/>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8" name="Google Shape;478;p22"/>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9" name="Google Shape;479;p22"/>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80" name="Google Shape;480;p22"/>
          <p:cNvGrpSpPr/>
          <p:nvPr/>
        </p:nvGrpSpPr>
        <p:grpSpPr>
          <a:xfrm>
            <a:off x="807365" y="1759450"/>
            <a:ext cx="11104885" cy="4991028"/>
            <a:chOff x="5699" y="0"/>
            <a:chExt cx="11104885" cy="4991028"/>
          </a:xfrm>
        </p:grpSpPr>
        <p:sp>
          <p:nvSpPr>
            <p:cNvPr id="481" name="Google Shape;481;p22"/>
            <p:cNvSpPr/>
            <p:nvPr/>
          </p:nvSpPr>
          <p:spPr>
            <a:xfrm>
              <a:off x="5699" y="871068"/>
              <a:ext cx="3177845" cy="3195623"/>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22"/>
            <p:cNvSpPr txBox="1"/>
            <p:nvPr/>
          </p:nvSpPr>
          <p:spPr>
            <a:xfrm>
              <a:off x="471084" y="1339056"/>
              <a:ext cx="2247075" cy="22596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r>
                <a:rPr lang="en-US" sz="2300" i="0" u="none" strike="noStrike" cap="none">
                  <a:solidFill>
                    <a:schemeClr val="dk1"/>
                  </a:solidFill>
                  <a:latin typeface="Lato"/>
                  <a:ea typeface="Lato"/>
                  <a:cs typeface="Lato"/>
                  <a:sym typeface="Lato"/>
                </a:rPr>
                <a:t>Si un inquilino indocumentado es detenido por la policía o ICE la ACLU recomienda:</a:t>
              </a:r>
              <a:endParaRPr sz="1100" i="0" u="none" strike="noStrike" cap="none">
                <a:solidFill>
                  <a:srgbClr val="000000"/>
                </a:solidFill>
                <a:latin typeface="Lato"/>
                <a:ea typeface="Lato"/>
                <a:cs typeface="Lato"/>
                <a:sym typeface="Lato"/>
              </a:endParaRPr>
            </a:p>
          </p:txBody>
        </p:sp>
        <p:sp>
          <p:nvSpPr>
            <p:cNvPr id="483" name="Google Shape;483;p22"/>
            <p:cNvSpPr/>
            <p:nvPr/>
          </p:nvSpPr>
          <p:spPr>
            <a:xfrm rot="-2910478">
              <a:off x="2995327" y="1456691"/>
              <a:ext cx="2166950"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484" name="Google Shape;484;p22"/>
            <p:cNvCxnSpPr/>
            <p:nvPr/>
          </p:nvCxnSpPr>
          <p:spPr>
            <a:xfrm>
              <a:off x="4796622" y="645116"/>
              <a:ext cx="780377" cy="0"/>
            </a:xfrm>
            <a:prstGeom prst="straightConnector1">
              <a:avLst/>
            </a:prstGeom>
            <a:noFill/>
            <a:ln w="12700" cap="flat" cmpd="sng">
              <a:solidFill>
                <a:srgbClr val="CA9700"/>
              </a:solidFill>
              <a:prstDash val="solid"/>
              <a:miter lim="800000"/>
              <a:headEnd type="none" w="sm" len="sm"/>
              <a:tailEnd type="none" w="sm" len="sm"/>
            </a:ln>
          </p:spPr>
        </p:cxnSp>
        <p:sp>
          <p:nvSpPr>
            <p:cNvPr id="485" name="Google Shape;485;p22"/>
            <p:cNvSpPr/>
            <p:nvPr/>
          </p:nvSpPr>
          <p:spPr>
            <a:xfrm>
              <a:off x="5576999" y="0"/>
              <a:ext cx="5533585" cy="129023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22"/>
            <p:cNvSpPr txBox="1"/>
            <p:nvPr/>
          </p:nvSpPr>
          <p:spPr>
            <a:xfrm>
              <a:off x="5576999" y="0"/>
              <a:ext cx="5533585" cy="1290232"/>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i="0" u="none" strike="noStrike" cap="none" dirty="0">
                  <a:solidFill>
                    <a:schemeClr val="dk1"/>
                  </a:solidFill>
                  <a:latin typeface="Lato"/>
                  <a:ea typeface="Lato"/>
                  <a:cs typeface="Lato"/>
                  <a:sym typeface="Lato"/>
                </a:rPr>
                <a:t>Si es </a:t>
              </a:r>
              <a:r>
                <a:rPr lang="en-US" sz="1800" i="0" u="none" strike="noStrike" cap="none" dirty="0" err="1">
                  <a:solidFill>
                    <a:schemeClr val="dk1"/>
                  </a:solidFill>
                  <a:latin typeface="Lato"/>
                  <a:ea typeface="Lato"/>
                  <a:cs typeface="Lato"/>
                  <a:sym typeface="Lato"/>
                </a:rPr>
                <a:t>arrestado</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por</a:t>
              </a:r>
              <a:r>
                <a:rPr lang="en-US" sz="1800" i="0" u="none" strike="noStrike" cap="none" dirty="0">
                  <a:solidFill>
                    <a:schemeClr val="dk1"/>
                  </a:solidFill>
                  <a:latin typeface="Lato"/>
                  <a:ea typeface="Lato"/>
                  <a:cs typeface="Lato"/>
                  <a:sym typeface="Lato"/>
                </a:rPr>
                <a:t> la </a:t>
              </a:r>
              <a:r>
                <a:rPr lang="en-US" sz="1800" i="0" u="none" strike="noStrike" cap="none" dirty="0" err="1">
                  <a:solidFill>
                    <a:schemeClr val="dk1"/>
                  </a:solidFill>
                  <a:latin typeface="Lato"/>
                  <a:ea typeface="Lato"/>
                  <a:cs typeface="Lato"/>
                  <a:sym typeface="Lato"/>
                </a:rPr>
                <a:t>policía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tiene</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el</a:t>
              </a:r>
              <a:r>
                <a:rPr lang="en-US" sz="1800" i="0" u="none" strike="noStrike" cap="none" dirty="0">
                  <a:solidFill>
                    <a:schemeClr val="dk1"/>
                  </a:solidFill>
                  <a:latin typeface="Lato"/>
                  <a:ea typeface="Lato"/>
                  <a:cs typeface="Lato"/>
                  <a:sym typeface="Lato"/>
                </a:rPr>
                <a:t> derecho a </a:t>
              </a:r>
              <a:r>
                <a:rPr lang="en-US" sz="1800" i="0" u="none" strike="noStrike" cap="none" dirty="0" err="1">
                  <a:solidFill>
                    <a:schemeClr val="dk1"/>
                  </a:solidFill>
                  <a:latin typeface="Lato"/>
                  <a:ea typeface="Lato"/>
                  <a:cs typeface="Lato"/>
                  <a:sym typeface="Lato"/>
                </a:rPr>
                <a:t>tener</a:t>
              </a:r>
              <a:r>
                <a:rPr lang="en-US" sz="1800" i="0" u="none" strike="noStrike" cap="none" dirty="0">
                  <a:solidFill>
                    <a:schemeClr val="dk1"/>
                  </a:solidFill>
                  <a:latin typeface="Lato"/>
                  <a:ea typeface="Lato"/>
                  <a:cs typeface="Lato"/>
                  <a:sym typeface="Lato"/>
                </a:rPr>
                <a:t> un abogado </a:t>
              </a:r>
              <a:r>
                <a:rPr lang="en-US" sz="1800" i="0" u="none" strike="noStrike" cap="none" dirty="0" err="1">
                  <a:solidFill>
                    <a:schemeClr val="dk1"/>
                  </a:solidFill>
                  <a:latin typeface="Lato"/>
                  <a:ea typeface="Lato"/>
                  <a:cs typeface="Lato"/>
                  <a:sym typeface="Lato"/>
                </a:rPr>
                <a:t>designado</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por</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el</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gobierno</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Debe</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pedir</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su</a:t>
              </a:r>
              <a:r>
                <a:rPr lang="en-US" sz="1800" i="0" u="none" strike="noStrike" cap="none" dirty="0">
                  <a:solidFill>
                    <a:schemeClr val="dk1"/>
                  </a:solidFill>
                  <a:latin typeface="Lato"/>
                  <a:ea typeface="Lato"/>
                  <a:cs typeface="Lato"/>
                  <a:sym typeface="Lato"/>
                </a:rPr>
                <a:t> abogado de </a:t>
              </a:r>
              <a:r>
                <a:rPr lang="en-US" sz="1800" i="0" u="none" strike="noStrike" cap="none" dirty="0" err="1">
                  <a:solidFill>
                    <a:schemeClr val="dk1"/>
                  </a:solidFill>
                  <a:latin typeface="Lato"/>
                  <a:ea typeface="Lato"/>
                  <a:cs typeface="Lato"/>
                  <a:sym typeface="Lato"/>
                </a:rPr>
                <a:t>inmediato</a:t>
              </a:r>
              <a:r>
                <a:rPr lang="en-US" sz="1800" i="0" u="none" strike="noStrike" cap="none" dirty="0">
                  <a:solidFill>
                    <a:schemeClr val="dk1"/>
                  </a:solidFill>
                  <a:latin typeface="Lato"/>
                  <a:ea typeface="Lato"/>
                  <a:cs typeface="Lato"/>
                  <a:sym typeface="Lato"/>
                </a:rPr>
                <a:t>. </a:t>
              </a:r>
              <a:endParaRPr sz="1800" i="0" u="none" strike="noStrike" cap="none" dirty="0">
                <a:solidFill>
                  <a:schemeClr val="dk1"/>
                </a:solidFill>
                <a:latin typeface="Lato"/>
                <a:ea typeface="Lato"/>
                <a:cs typeface="Lato"/>
                <a:sym typeface="Lato"/>
              </a:endParaRPr>
            </a:p>
          </p:txBody>
        </p:sp>
        <p:sp>
          <p:nvSpPr>
            <p:cNvPr id="487" name="Google Shape;487;p22"/>
            <p:cNvSpPr/>
            <p:nvPr/>
          </p:nvSpPr>
          <p:spPr>
            <a:xfrm rot="-1285073">
              <a:off x="3307143" y="2119382"/>
              <a:ext cx="1534789"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488" name="Google Shape;488;p22"/>
            <p:cNvCxnSpPr/>
            <p:nvPr/>
          </p:nvCxnSpPr>
          <p:spPr>
            <a:xfrm>
              <a:off x="4788937" y="1839155"/>
              <a:ext cx="780622" cy="0"/>
            </a:xfrm>
            <a:prstGeom prst="straightConnector1">
              <a:avLst/>
            </a:prstGeom>
            <a:noFill/>
            <a:ln w="12700" cap="flat" cmpd="sng">
              <a:solidFill>
                <a:srgbClr val="CA9700"/>
              </a:solidFill>
              <a:prstDash val="solid"/>
              <a:miter lim="800000"/>
              <a:headEnd type="none" w="sm" len="sm"/>
              <a:tailEnd type="none" w="sm" len="sm"/>
            </a:ln>
          </p:spPr>
        </p:cxnSp>
        <p:sp>
          <p:nvSpPr>
            <p:cNvPr id="489" name="Google Shape;489;p22"/>
            <p:cNvSpPr/>
            <p:nvPr/>
          </p:nvSpPr>
          <p:spPr>
            <a:xfrm>
              <a:off x="5569560" y="1292384"/>
              <a:ext cx="5535325" cy="10935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22"/>
            <p:cNvSpPr txBox="1"/>
            <p:nvPr/>
          </p:nvSpPr>
          <p:spPr>
            <a:xfrm>
              <a:off x="5569560" y="1375514"/>
              <a:ext cx="5535325" cy="1093542"/>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i="0" u="none" strike="noStrike" cap="none" dirty="0">
                  <a:solidFill>
                    <a:schemeClr val="dk1"/>
                  </a:solidFill>
                  <a:latin typeface="Lato"/>
                  <a:ea typeface="Lato"/>
                  <a:cs typeface="Lato"/>
                  <a:sym typeface="Lato"/>
                </a:rPr>
                <a:t>Si le </a:t>
              </a:r>
              <a:r>
                <a:rPr lang="en-US" sz="1800" i="0" u="none" strike="noStrike" cap="none" dirty="0" err="1">
                  <a:solidFill>
                    <a:schemeClr val="dk1"/>
                  </a:solidFill>
                  <a:latin typeface="Lato"/>
                  <a:ea typeface="Lato"/>
                  <a:cs typeface="Lato"/>
                  <a:sym typeface="Lato"/>
                </a:rPr>
                <a:t>detiene</a:t>
              </a:r>
              <a:r>
                <a:rPr lang="en-US" sz="1800" i="0" u="none" strike="noStrike" cap="none" dirty="0">
                  <a:solidFill>
                    <a:schemeClr val="dk1"/>
                  </a:solidFill>
                  <a:latin typeface="Lato"/>
                  <a:ea typeface="Lato"/>
                  <a:cs typeface="Lato"/>
                  <a:sym typeface="Lato"/>
                </a:rPr>
                <a:t> ICE o la </a:t>
              </a:r>
              <a:r>
                <a:rPr lang="en-US" sz="1800" i="0" u="none" strike="noStrike" cap="none" dirty="0" err="1">
                  <a:solidFill>
                    <a:schemeClr val="dk1"/>
                  </a:solidFill>
                  <a:latin typeface="Lato"/>
                  <a:ea typeface="Lato"/>
                  <a:cs typeface="Lato"/>
                  <a:sym typeface="Lato"/>
                </a:rPr>
                <a:t>Patrulla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Fronteriza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usted</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tiene</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el</a:t>
              </a:r>
              <a:r>
                <a:rPr lang="en-US" sz="1800" i="0" u="none" strike="noStrike" cap="none" dirty="0">
                  <a:solidFill>
                    <a:schemeClr val="dk1"/>
                  </a:solidFill>
                  <a:latin typeface="Lato"/>
                  <a:ea typeface="Lato"/>
                  <a:cs typeface="Lato"/>
                  <a:sym typeface="Lato"/>
                </a:rPr>
                <a:t> derecho de </a:t>
              </a:r>
              <a:r>
                <a:rPr lang="en-US" sz="1800" i="0" u="none" strike="noStrike" cap="none" dirty="0" err="1">
                  <a:solidFill>
                    <a:schemeClr val="dk1"/>
                  </a:solidFill>
                  <a:latin typeface="Lato"/>
                  <a:ea typeface="Lato"/>
                  <a:cs typeface="Lato"/>
                  <a:sym typeface="Lato"/>
                </a:rPr>
                <a:t>contratar</a:t>
              </a:r>
              <a:r>
                <a:rPr lang="en-US" sz="1800" i="0" u="none" strike="noStrike" cap="none" dirty="0">
                  <a:solidFill>
                    <a:schemeClr val="dk1"/>
                  </a:solidFill>
                  <a:latin typeface="Lato"/>
                  <a:ea typeface="Lato"/>
                  <a:cs typeface="Lato"/>
                  <a:sym typeface="Lato"/>
                </a:rPr>
                <a:t> un abogado, </a:t>
              </a:r>
              <a:r>
                <a:rPr lang="en-US" sz="1800" i="0" u="none" strike="noStrike" cap="none" dirty="0" err="1">
                  <a:solidFill>
                    <a:schemeClr val="dk1"/>
                  </a:solidFill>
                  <a:latin typeface="Lato"/>
                  <a:ea typeface="Lato"/>
                  <a:cs typeface="Lato"/>
                  <a:sym typeface="Lato"/>
                </a:rPr>
                <a:t>pero</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el</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gobierno</a:t>
              </a:r>
              <a:r>
                <a:rPr lang="en-US" sz="1800" i="0" u="none" strike="noStrike" cap="none" dirty="0">
                  <a:solidFill>
                    <a:schemeClr val="dk1"/>
                  </a:solidFill>
                  <a:latin typeface="Lato"/>
                  <a:ea typeface="Lato"/>
                  <a:cs typeface="Lato"/>
                  <a:sym typeface="Lato"/>
                </a:rPr>
                <a:t> no se lo </a:t>
              </a:r>
              <a:r>
                <a:rPr lang="en-US" sz="1800" i="0" u="none" strike="noStrike" cap="none" dirty="0" err="1">
                  <a:solidFill>
                    <a:schemeClr val="dk1"/>
                  </a:solidFill>
                  <a:latin typeface="Lato"/>
                  <a:ea typeface="Lato"/>
                  <a:cs typeface="Lato"/>
                  <a:sym typeface="Lato"/>
                </a:rPr>
                <a:t>tiene</a:t>
              </a:r>
              <a:r>
                <a:rPr lang="en-US" sz="1800" i="0" u="none" strike="noStrike" cap="none" dirty="0">
                  <a:solidFill>
                    <a:schemeClr val="dk1"/>
                  </a:solidFill>
                  <a:latin typeface="Lato"/>
                  <a:ea typeface="Lato"/>
                  <a:cs typeface="Lato"/>
                  <a:sym typeface="Lato"/>
                </a:rPr>
                <a:t> que </a:t>
              </a:r>
              <a:r>
                <a:rPr lang="en-US" sz="1800" i="0" u="none" strike="noStrike" cap="none" dirty="0" err="1">
                  <a:solidFill>
                    <a:schemeClr val="dk1"/>
                  </a:solidFill>
                  <a:latin typeface="Lato"/>
                  <a:ea typeface="Lato"/>
                  <a:cs typeface="Lato"/>
                  <a:sym typeface="Lato"/>
                </a:rPr>
                <a:t>proveer</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Pida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una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lista</a:t>
              </a:r>
              <a:r>
                <a:rPr lang="en-US" sz="1800" i="0" u="none" strike="noStrike" cap="none" dirty="0">
                  <a:solidFill>
                    <a:schemeClr val="dk1"/>
                  </a:solidFill>
                  <a:latin typeface="Lato"/>
                  <a:ea typeface="Lato"/>
                  <a:cs typeface="Lato"/>
                  <a:sym typeface="Lato"/>
                </a:rPr>
                <a:t> de </a:t>
              </a:r>
              <a:r>
                <a:rPr lang="en-US" sz="1800" i="0" u="none" strike="noStrike" cap="none" dirty="0" err="1">
                  <a:solidFill>
                    <a:schemeClr val="dk1"/>
                  </a:solidFill>
                  <a:latin typeface="Lato"/>
                  <a:ea typeface="Lato"/>
                  <a:cs typeface="Lato"/>
                  <a:sym typeface="Lato"/>
                </a:rPr>
                <a:t>alternativas</a:t>
              </a:r>
              <a:r>
                <a:rPr lang="en-US" sz="1800" i="0" u="none" strike="noStrike" cap="none" dirty="0">
                  <a:solidFill>
                    <a:schemeClr val="dk1"/>
                  </a:solidFill>
                  <a:latin typeface="Lato"/>
                  <a:ea typeface="Lato"/>
                  <a:cs typeface="Lato"/>
                  <a:sym typeface="Lato"/>
                </a:rPr>
                <a:t> gratis o a bajo </a:t>
              </a:r>
              <a:r>
                <a:rPr lang="en-US" sz="1800" i="0" u="none" strike="noStrike" cap="none" dirty="0" err="1">
                  <a:solidFill>
                    <a:schemeClr val="dk1"/>
                  </a:solidFill>
                  <a:latin typeface="Lato"/>
                  <a:ea typeface="Lato"/>
                  <a:cs typeface="Lato"/>
                  <a:sym typeface="Lato"/>
                </a:rPr>
                <a:t>costo</a:t>
              </a:r>
              <a:r>
                <a:rPr lang="en-US" sz="1800" i="0" u="none" strike="noStrike" cap="none" dirty="0">
                  <a:solidFill>
                    <a:schemeClr val="dk1"/>
                  </a:solidFill>
                  <a:latin typeface="Lato"/>
                  <a:ea typeface="Lato"/>
                  <a:cs typeface="Lato"/>
                  <a:sym typeface="Lato"/>
                </a:rPr>
                <a:t>. </a:t>
              </a:r>
              <a:endParaRPr sz="1800" i="0" u="none" strike="noStrike" cap="none" dirty="0">
                <a:solidFill>
                  <a:schemeClr val="dk1"/>
                </a:solidFill>
                <a:latin typeface="Lato"/>
                <a:ea typeface="Lato"/>
                <a:cs typeface="Lato"/>
                <a:sym typeface="Lato"/>
              </a:endParaRPr>
            </a:p>
          </p:txBody>
        </p:sp>
        <p:sp>
          <p:nvSpPr>
            <p:cNvPr id="491" name="Google Shape;491;p22"/>
            <p:cNvSpPr/>
            <p:nvPr/>
          </p:nvSpPr>
          <p:spPr>
            <a:xfrm rot="1363408">
              <a:off x="3307912" y="2867304"/>
              <a:ext cx="1654002"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492" name="Google Shape;492;p22"/>
            <p:cNvCxnSpPr/>
            <p:nvPr/>
          </p:nvCxnSpPr>
          <p:spPr>
            <a:xfrm>
              <a:off x="4897722" y="3186761"/>
              <a:ext cx="757155" cy="0"/>
            </a:xfrm>
            <a:prstGeom prst="straightConnector1">
              <a:avLst/>
            </a:prstGeom>
            <a:noFill/>
            <a:ln w="12700" cap="flat" cmpd="sng">
              <a:solidFill>
                <a:srgbClr val="CA9700"/>
              </a:solidFill>
              <a:prstDash val="solid"/>
              <a:miter lim="800000"/>
              <a:headEnd type="none" w="sm" len="sm"/>
              <a:tailEnd type="none" w="sm" len="sm"/>
            </a:ln>
          </p:spPr>
        </p:cxnSp>
        <p:sp>
          <p:nvSpPr>
            <p:cNvPr id="493" name="Google Shape;493;p22"/>
            <p:cNvSpPr/>
            <p:nvPr/>
          </p:nvSpPr>
          <p:spPr>
            <a:xfrm>
              <a:off x="5654878" y="2515367"/>
              <a:ext cx="5368924" cy="134278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22"/>
            <p:cNvSpPr txBox="1"/>
            <p:nvPr/>
          </p:nvSpPr>
          <p:spPr>
            <a:xfrm>
              <a:off x="5654878" y="2612352"/>
              <a:ext cx="5368924" cy="1342788"/>
            </a:xfrm>
            <a:prstGeom prst="rect">
              <a:avLst/>
            </a:prstGeom>
            <a:noFill/>
            <a:ln>
              <a:noFill/>
            </a:ln>
          </p:spPr>
          <p:txBody>
            <a:bodyPr spcFirstLastPara="1" wrap="square" lIns="128000" tIns="128000" rIns="128000" bIns="1280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i="0" u="none" strike="noStrike" cap="none" dirty="0" err="1">
                  <a:solidFill>
                    <a:schemeClr val="dk1"/>
                  </a:solidFill>
                  <a:latin typeface="Lato"/>
                  <a:ea typeface="Lato"/>
                  <a:cs typeface="Lato"/>
                  <a:sym typeface="Lato"/>
                </a:rPr>
                <a:t>Diga</a:t>
              </a:r>
              <a:r>
                <a:rPr lang="en-US" sz="1800" i="0" u="none" strike="noStrike" cap="none" dirty="0">
                  <a:solidFill>
                    <a:schemeClr val="dk1"/>
                  </a:solidFill>
                  <a:latin typeface="Lato"/>
                  <a:ea typeface="Lato"/>
                  <a:cs typeface="Lato"/>
                  <a:sym typeface="Lato"/>
                </a:rPr>
                <a:t> que </a:t>
              </a:r>
              <a:r>
                <a:rPr lang="en-US" sz="1800" i="0" u="none" strike="noStrike" cap="none" dirty="0" err="1">
                  <a:solidFill>
                    <a:schemeClr val="dk1"/>
                  </a:solidFill>
                  <a:latin typeface="Lato"/>
                  <a:ea typeface="Lato"/>
                  <a:cs typeface="Lato"/>
                  <a:sym typeface="Lato"/>
                </a:rPr>
                <a:t>desea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mantener</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el</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silencio</a:t>
              </a:r>
              <a:r>
                <a:rPr lang="en-US" sz="1800" i="0" u="none" strike="noStrike" cap="none" dirty="0">
                  <a:solidFill>
                    <a:schemeClr val="dk1"/>
                  </a:solidFill>
                  <a:latin typeface="Lato"/>
                  <a:ea typeface="Lato"/>
                  <a:cs typeface="Lato"/>
                  <a:sym typeface="Lato"/>
                </a:rPr>
                <a:t> y </a:t>
              </a:r>
              <a:r>
                <a:rPr lang="en-US" sz="1800" i="0" u="none" strike="noStrike" cap="none" dirty="0" err="1">
                  <a:solidFill>
                    <a:schemeClr val="dk1"/>
                  </a:solidFill>
                  <a:latin typeface="Lato"/>
                  <a:ea typeface="Lato"/>
                  <a:cs typeface="Lato"/>
                  <a:sym typeface="Lato"/>
                </a:rPr>
                <a:t>pida</a:t>
              </a:r>
              <a:r>
                <a:rPr lang="en-US" sz="1800" i="0" u="none" strike="noStrike" cap="none" dirty="0">
                  <a:solidFill>
                    <a:schemeClr val="dk1"/>
                  </a:solidFill>
                  <a:latin typeface="Lato"/>
                  <a:ea typeface="Lato"/>
                  <a:cs typeface="Lato"/>
                  <a:sym typeface="Lato"/>
                </a:rPr>
                <a:t> un abogado de </a:t>
              </a:r>
              <a:r>
                <a:rPr lang="en-US" sz="1800" i="0" u="none" strike="noStrike" cap="none" dirty="0" err="1">
                  <a:solidFill>
                    <a:schemeClr val="dk1"/>
                  </a:solidFill>
                  <a:latin typeface="Lato"/>
                  <a:ea typeface="Lato"/>
                  <a:cs typeface="Lato"/>
                  <a:sym typeface="Lato"/>
                </a:rPr>
                <a:t>inmediato</a:t>
              </a:r>
              <a:r>
                <a:rPr lang="en-US" sz="1800" i="0" u="none" strike="noStrike" cap="none" dirty="0">
                  <a:solidFill>
                    <a:schemeClr val="dk1"/>
                  </a:solidFill>
                  <a:latin typeface="Lato"/>
                  <a:ea typeface="Lato"/>
                  <a:cs typeface="Lato"/>
                  <a:sym typeface="Lato"/>
                </a:rPr>
                <a:t>. No </a:t>
              </a:r>
              <a:r>
                <a:rPr lang="en-US" sz="1800" i="0" u="none" strike="noStrike" cap="none" dirty="0" err="1">
                  <a:solidFill>
                    <a:schemeClr val="dk1"/>
                  </a:solidFill>
                  <a:latin typeface="Lato"/>
                  <a:ea typeface="Lato"/>
                  <a:cs typeface="Lato"/>
                  <a:sym typeface="Lato"/>
                </a:rPr>
                <a:t>ofrezca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explicaciones</a:t>
              </a:r>
              <a:r>
                <a:rPr lang="en-US" sz="1800" i="0" u="none" strike="noStrike" cap="none" dirty="0">
                  <a:solidFill>
                    <a:schemeClr val="dk1"/>
                  </a:solidFill>
                  <a:latin typeface="Lato"/>
                  <a:ea typeface="Lato"/>
                  <a:cs typeface="Lato"/>
                  <a:sym typeface="Lato"/>
                </a:rPr>
                <a:t> o </a:t>
              </a:r>
              <a:r>
                <a:rPr lang="en-US" sz="1800" i="0" u="none" strike="noStrike" cap="none" dirty="0" err="1">
                  <a:solidFill>
                    <a:schemeClr val="dk1"/>
                  </a:solidFill>
                  <a:latin typeface="Lato"/>
                  <a:ea typeface="Lato"/>
                  <a:cs typeface="Lato"/>
                  <a:sym typeface="Lato"/>
                </a:rPr>
                <a:t>excusas</a:t>
              </a:r>
              <a:r>
                <a:rPr lang="en-US" sz="1800" i="0" u="none" strike="noStrike" cap="none" dirty="0">
                  <a:solidFill>
                    <a:schemeClr val="dk1"/>
                  </a:solidFill>
                  <a:latin typeface="Lato"/>
                  <a:ea typeface="Lato"/>
                  <a:cs typeface="Lato"/>
                  <a:sym typeface="Lato"/>
                </a:rPr>
                <a:t> y no </a:t>
              </a:r>
              <a:r>
                <a:rPr lang="en-US" sz="1800" i="0" u="none" strike="noStrike" cap="none" dirty="0" err="1">
                  <a:solidFill>
                    <a:schemeClr val="dk1"/>
                  </a:solidFill>
                  <a:latin typeface="Lato"/>
                  <a:ea typeface="Lato"/>
                  <a:cs typeface="Lato"/>
                  <a:sym typeface="Lato"/>
                </a:rPr>
                <a:t>conteste</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preguntas</a:t>
              </a:r>
              <a:r>
                <a:rPr lang="en-US" sz="1800" i="0" u="none" strike="noStrike" cap="none" dirty="0">
                  <a:solidFill>
                    <a:schemeClr val="dk1"/>
                  </a:solidFill>
                  <a:latin typeface="Lato"/>
                  <a:ea typeface="Lato"/>
                  <a:cs typeface="Lato"/>
                  <a:sym typeface="Lato"/>
                </a:rPr>
                <a:t> sin </a:t>
              </a:r>
              <a:r>
                <a:rPr lang="en-US" sz="1800" i="0" u="none" strike="noStrike" cap="none" dirty="0" err="1">
                  <a:solidFill>
                    <a:schemeClr val="dk1"/>
                  </a:solidFill>
                  <a:latin typeface="Lato"/>
                  <a:ea typeface="Lato"/>
                  <a:cs typeface="Lato"/>
                  <a:sym typeface="Lato"/>
                </a:rPr>
                <a:t>su</a:t>
              </a:r>
              <a:r>
                <a:rPr lang="en-US" sz="1800" i="0" u="none" strike="noStrike" cap="none" dirty="0">
                  <a:solidFill>
                    <a:schemeClr val="dk1"/>
                  </a:solidFill>
                  <a:latin typeface="Lato"/>
                  <a:ea typeface="Lato"/>
                  <a:cs typeface="Lato"/>
                  <a:sym typeface="Lato"/>
                </a:rPr>
                <a:t> abogado. No </a:t>
              </a:r>
              <a:r>
                <a:rPr lang="en-US" sz="1800" i="0" u="none" strike="noStrike" cap="none" dirty="0" err="1">
                  <a:solidFill>
                    <a:schemeClr val="dk1"/>
                  </a:solidFill>
                  <a:latin typeface="Lato"/>
                  <a:ea typeface="Lato"/>
                  <a:cs typeface="Lato"/>
                  <a:sym typeface="Lato"/>
                </a:rPr>
                <a:t>diga</a:t>
              </a:r>
              <a:r>
                <a:rPr lang="en-US" sz="1800" i="0" u="none" strike="noStrike" cap="none" dirty="0">
                  <a:solidFill>
                    <a:schemeClr val="dk1"/>
                  </a:solidFill>
                  <a:latin typeface="Lato"/>
                  <a:ea typeface="Lato"/>
                  <a:cs typeface="Lato"/>
                  <a:sym typeface="Lato"/>
                </a:rPr>
                <a:t> o </a:t>
              </a:r>
              <a:r>
                <a:rPr lang="en-US" sz="1800" i="0" u="none" strike="noStrike" cap="none" dirty="0" err="1">
                  <a:solidFill>
                    <a:schemeClr val="dk1"/>
                  </a:solidFill>
                  <a:latin typeface="Lato"/>
                  <a:ea typeface="Lato"/>
                  <a:cs typeface="Lato"/>
                  <a:sym typeface="Lato"/>
                </a:rPr>
                <a:t>firme</a:t>
              </a:r>
              <a:r>
                <a:rPr lang="en-US" sz="1800" i="0" u="none" strike="noStrike" cap="none" dirty="0">
                  <a:solidFill>
                    <a:schemeClr val="dk1"/>
                  </a:solidFill>
                  <a:latin typeface="Lato"/>
                  <a:ea typeface="Lato"/>
                  <a:cs typeface="Lato"/>
                  <a:sym typeface="Lato"/>
                </a:rPr>
                <a:t> nada, </a:t>
              </a:r>
              <a:r>
                <a:rPr lang="en-US" sz="1800" i="0" u="none" strike="noStrike" cap="none" dirty="0" err="1">
                  <a:solidFill>
                    <a:schemeClr val="dk1"/>
                  </a:solidFill>
                  <a:latin typeface="Lato"/>
                  <a:ea typeface="Lato"/>
                  <a:cs typeface="Lato"/>
                  <a:sym typeface="Lato"/>
                </a:rPr>
                <a:t>ni</a:t>
              </a:r>
              <a:r>
                <a:rPr lang="en-US" sz="1800" i="0" u="none" strike="noStrike" cap="none" dirty="0">
                  <a:solidFill>
                    <a:schemeClr val="dk1"/>
                  </a:solidFill>
                  <a:latin typeface="Lato"/>
                  <a:ea typeface="Lato"/>
                  <a:cs typeface="Lato"/>
                  <a:sym typeface="Lato"/>
                </a:rPr>
                <a:t> tome </a:t>
              </a:r>
              <a:r>
                <a:rPr lang="en-US" sz="1800" i="0" u="none" strike="noStrike" cap="none" dirty="0" err="1">
                  <a:solidFill>
                    <a:schemeClr val="dk1"/>
                  </a:solidFill>
                  <a:latin typeface="Lato"/>
                  <a:ea typeface="Lato"/>
                  <a:cs typeface="Lato"/>
                  <a:sym typeface="Lato"/>
                </a:rPr>
                <a:t>decisiones</a:t>
              </a:r>
              <a:r>
                <a:rPr lang="en-US" sz="1800" i="0" u="none" strike="noStrike" cap="none" dirty="0">
                  <a:solidFill>
                    <a:schemeClr val="dk1"/>
                  </a:solidFill>
                  <a:latin typeface="Lato"/>
                  <a:ea typeface="Lato"/>
                  <a:cs typeface="Lato"/>
                  <a:sym typeface="Lato"/>
                </a:rPr>
                <a:t> sin </a:t>
              </a:r>
              <a:r>
                <a:rPr lang="en-US" sz="1800" i="0" u="none" strike="noStrike" cap="none" dirty="0" err="1">
                  <a:solidFill>
                    <a:schemeClr val="dk1"/>
                  </a:solidFill>
                  <a:latin typeface="Lato"/>
                  <a:ea typeface="Lato"/>
                  <a:cs typeface="Lato"/>
                  <a:sym typeface="Lato"/>
                </a:rPr>
                <a:t>su</a:t>
              </a:r>
              <a:r>
                <a:rPr lang="en-US" sz="1800" i="0" u="none" strike="noStrike" cap="none" dirty="0">
                  <a:solidFill>
                    <a:schemeClr val="dk1"/>
                  </a:solidFill>
                  <a:latin typeface="Lato"/>
                  <a:ea typeface="Lato"/>
                  <a:cs typeface="Lato"/>
                  <a:sym typeface="Lato"/>
                </a:rPr>
                <a:t> abogado. </a:t>
              </a:r>
              <a:endParaRPr sz="1800" i="0" u="none" strike="noStrike" cap="none" dirty="0">
                <a:solidFill>
                  <a:schemeClr val="dk1"/>
                </a:solidFill>
                <a:latin typeface="Lato"/>
                <a:ea typeface="Lato"/>
                <a:cs typeface="Lato"/>
                <a:sym typeface="Lato"/>
              </a:endParaRPr>
            </a:p>
          </p:txBody>
        </p:sp>
        <p:sp>
          <p:nvSpPr>
            <p:cNvPr id="495" name="Google Shape;495;p22"/>
            <p:cNvSpPr/>
            <p:nvPr/>
          </p:nvSpPr>
          <p:spPr>
            <a:xfrm rot="2661786">
              <a:off x="3055051" y="3503001"/>
              <a:ext cx="2371729" cy="0"/>
            </a:xfrm>
            <a:custGeom>
              <a:avLst/>
              <a:gdLst/>
              <a:ahLst/>
              <a:cxnLst/>
              <a:rect l="l" t="t" r="r" b="b"/>
              <a:pathLst>
                <a:path w="120000" h="120000" extrusionOk="0">
                  <a:moveTo>
                    <a:pt x="0" y="0"/>
                  </a:moveTo>
                  <a:lnTo>
                    <a:pt x="120000" y="0"/>
                  </a:lnTo>
                </a:path>
              </a:pathLst>
            </a:custGeom>
            <a:noFill/>
            <a:ln w="12700" cap="flat" cmpd="sng">
              <a:solidFill>
                <a:srgbClr val="CA9700"/>
              </a:solidFill>
              <a:prstDash val="solid"/>
              <a:miter lim="800000"/>
              <a:headEnd type="none" w="sm" len="sm"/>
              <a:tailEnd type="none" w="sm" len="sm"/>
            </a:ln>
          </p:spPr>
        </p:sp>
        <p:cxnSp>
          <p:nvCxnSpPr>
            <p:cNvPr id="496" name="Google Shape;496;p22"/>
            <p:cNvCxnSpPr>
              <a:cxnSpLocks/>
            </p:cNvCxnSpPr>
            <p:nvPr/>
          </p:nvCxnSpPr>
          <p:spPr>
            <a:xfrm>
              <a:off x="5088718" y="4332161"/>
              <a:ext cx="566159" cy="0"/>
            </a:xfrm>
            <a:prstGeom prst="straightConnector1">
              <a:avLst/>
            </a:prstGeom>
            <a:noFill/>
            <a:ln w="12700" cap="flat" cmpd="sng">
              <a:solidFill>
                <a:srgbClr val="CA9700"/>
              </a:solidFill>
              <a:prstDash val="solid"/>
              <a:miter lim="800000"/>
              <a:headEnd type="none" w="sm" len="sm"/>
              <a:tailEnd type="none" w="sm" len="sm"/>
            </a:ln>
          </p:spPr>
        </p:cxnSp>
        <p:sp>
          <p:nvSpPr>
            <p:cNvPr id="497" name="Google Shape;497;p22"/>
            <p:cNvSpPr/>
            <p:nvPr/>
          </p:nvSpPr>
          <p:spPr>
            <a:xfrm>
              <a:off x="5795237" y="3728714"/>
              <a:ext cx="5009866" cy="12068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22"/>
            <p:cNvSpPr txBox="1"/>
            <p:nvPr/>
          </p:nvSpPr>
          <p:spPr>
            <a:xfrm>
              <a:off x="5684397" y="3784134"/>
              <a:ext cx="5009866" cy="1206894"/>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i="0" u="none" strike="noStrike" cap="none" dirty="0">
                  <a:solidFill>
                    <a:schemeClr val="dk1"/>
                  </a:solidFill>
                  <a:latin typeface="Lato"/>
                  <a:ea typeface="Lato"/>
                  <a:cs typeface="Lato"/>
                  <a:sym typeface="Lato"/>
                </a:rPr>
                <a:t>No </a:t>
              </a:r>
              <a:r>
                <a:rPr lang="en-US" sz="1800" i="0" u="none" strike="noStrike" cap="none" dirty="0" err="1">
                  <a:solidFill>
                    <a:schemeClr val="dk1"/>
                  </a:solidFill>
                  <a:latin typeface="Lato"/>
                  <a:ea typeface="Lato"/>
                  <a:cs typeface="Lato"/>
                  <a:sym typeface="Lato"/>
                </a:rPr>
                <a:t>discuta</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su</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estado</a:t>
              </a:r>
              <a:r>
                <a:rPr lang="en-US" sz="1800" i="0" u="none" strike="noStrike" cap="none" dirty="0">
                  <a:solidFill>
                    <a:schemeClr val="dk1"/>
                  </a:solidFill>
                  <a:latin typeface="Lato"/>
                  <a:ea typeface="Lato"/>
                  <a:cs typeface="Lato"/>
                  <a:sym typeface="Lato"/>
                </a:rPr>
                <a:t> </a:t>
              </a:r>
              <a:r>
                <a:rPr lang="en-US" sz="1800" i="0" u="none" strike="noStrike" cap="none" dirty="0" err="1">
                  <a:solidFill>
                    <a:schemeClr val="dk1"/>
                  </a:solidFill>
                  <a:latin typeface="Lato"/>
                  <a:ea typeface="Lato"/>
                  <a:cs typeface="Lato"/>
                  <a:sym typeface="Lato"/>
                </a:rPr>
                <a:t>migratorio</a:t>
              </a:r>
              <a:r>
                <a:rPr lang="en-US" sz="1800" i="0" u="none" strike="noStrike" cap="none" dirty="0">
                  <a:solidFill>
                    <a:schemeClr val="dk1"/>
                  </a:solidFill>
                  <a:latin typeface="Lato"/>
                  <a:ea typeface="Lato"/>
                  <a:cs typeface="Lato"/>
                  <a:sym typeface="Lato"/>
                </a:rPr>
                <a:t> con </a:t>
              </a:r>
              <a:r>
                <a:rPr lang="en-US" sz="1800" i="0" u="none" strike="noStrike" cap="none" dirty="0" err="1">
                  <a:solidFill>
                    <a:schemeClr val="dk1"/>
                  </a:solidFill>
                  <a:latin typeface="Lato"/>
                  <a:ea typeface="Lato"/>
                  <a:cs typeface="Lato"/>
                  <a:sym typeface="Lato"/>
                </a:rPr>
                <a:t>nadie</a:t>
              </a:r>
              <a:r>
                <a:rPr lang="en-US" sz="1800" i="0" u="none" strike="noStrike" cap="none" dirty="0">
                  <a:solidFill>
                    <a:schemeClr val="dk1"/>
                  </a:solidFill>
                  <a:latin typeface="Lato"/>
                  <a:ea typeface="Lato"/>
                  <a:cs typeface="Lato"/>
                  <a:sym typeface="Lato"/>
                </a:rPr>
                <a:t> que no sea </a:t>
              </a:r>
              <a:r>
                <a:rPr lang="en-US" sz="1800" i="0" u="none" strike="noStrike" cap="none" dirty="0" err="1">
                  <a:solidFill>
                    <a:schemeClr val="dk1"/>
                  </a:solidFill>
                  <a:latin typeface="Lato"/>
                  <a:ea typeface="Lato"/>
                  <a:cs typeface="Lato"/>
                  <a:sym typeface="Lato"/>
                </a:rPr>
                <a:t>su</a:t>
              </a:r>
              <a:r>
                <a:rPr lang="en-US" sz="1800" i="0" u="none" strike="noStrike" cap="none" dirty="0">
                  <a:solidFill>
                    <a:schemeClr val="dk1"/>
                  </a:solidFill>
                  <a:latin typeface="Lato"/>
                  <a:ea typeface="Lato"/>
                  <a:cs typeface="Lato"/>
                  <a:sym typeface="Lato"/>
                </a:rPr>
                <a:t> abogado. </a:t>
              </a:r>
              <a:endParaRPr sz="1800" i="0" u="none" strike="noStrike" cap="none" dirty="0">
                <a:solidFill>
                  <a:srgbClr val="000000"/>
                </a:solidFill>
                <a:latin typeface="Lato"/>
                <a:ea typeface="Lato"/>
                <a:cs typeface="Lato"/>
                <a:sym typeface="Lato"/>
              </a:endParaRPr>
            </a:p>
          </p:txBody>
        </p:sp>
      </p:grpSp>
      <p:pic>
        <p:nvPicPr>
          <p:cNvPr id="499" name="Google Shape;499;p22" descr="A close up of a logo&#10;&#10;Description automatically generated"/>
          <p:cNvPicPr preferRelativeResize="0"/>
          <p:nvPr/>
        </p:nvPicPr>
        <p:blipFill rotWithShape="1">
          <a:blip r:embed="rId3">
            <a:alphaModFix/>
          </a:blip>
          <a:srcRect/>
          <a:stretch/>
        </p:blipFill>
        <p:spPr>
          <a:xfrm>
            <a:off x="10693527" y="160790"/>
            <a:ext cx="1320546" cy="5898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4"/>
        <p:cNvGrpSpPr/>
        <p:nvPr/>
      </p:nvGrpSpPr>
      <p:grpSpPr>
        <a:xfrm>
          <a:off x="0" y="0"/>
          <a:ext cx="0" cy="0"/>
          <a:chOff x="0" y="0"/>
          <a:chExt cx="0" cy="0"/>
        </a:xfrm>
      </p:grpSpPr>
      <p:sp>
        <p:nvSpPr>
          <p:cNvPr id="505" name="Google Shape;505;p24"/>
          <p:cNvSpPr txBox="1">
            <a:spLocks noGrp="1"/>
          </p:cNvSpPr>
          <p:nvPr>
            <p:ph type="title"/>
          </p:nvPr>
        </p:nvSpPr>
        <p:spPr>
          <a:xfrm>
            <a:off x="1664406" y="299498"/>
            <a:ext cx="8859204"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Font typeface="Calibri"/>
              <a:buNone/>
            </a:pPr>
            <a:r>
              <a:rPr lang="en-US" sz="3700" b="1" dirty="0" err="1">
                <a:latin typeface="Raleway"/>
                <a:ea typeface="Raleway"/>
                <a:cs typeface="Raleway"/>
                <a:sym typeface="Raleway"/>
              </a:rPr>
              <a:t>Escenario</a:t>
            </a:r>
            <a:r>
              <a:rPr lang="en-US" sz="3700" b="1" dirty="0">
                <a:latin typeface="Raleway"/>
                <a:ea typeface="Raleway"/>
                <a:cs typeface="Raleway"/>
                <a:sym typeface="Raleway"/>
              </a:rPr>
              <a:t>: mi </a:t>
            </a:r>
            <a:r>
              <a:rPr lang="en-US" sz="3700" b="1" dirty="0" err="1">
                <a:latin typeface="Raleway"/>
                <a:ea typeface="Raleway"/>
                <a:cs typeface="Raleway"/>
                <a:sym typeface="Raleway"/>
              </a:rPr>
              <a:t>propietario</a:t>
            </a:r>
            <a:r>
              <a:rPr lang="en-US" sz="3700" b="1" dirty="0">
                <a:latin typeface="Raleway"/>
                <a:ea typeface="Raleway"/>
                <a:cs typeface="Raleway"/>
                <a:sym typeface="Raleway"/>
              </a:rPr>
              <a:t> </a:t>
            </a:r>
            <a:r>
              <a:rPr lang="en-US" sz="3700" b="1" dirty="0" err="1">
                <a:latin typeface="Raleway"/>
                <a:ea typeface="Raleway"/>
                <a:cs typeface="Raleway"/>
                <a:sym typeface="Raleway"/>
              </a:rPr>
              <a:t>llamó</a:t>
            </a:r>
            <a:r>
              <a:rPr lang="en-US" sz="3700" b="1" dirty="0">
                <a:latin typeface="Raleway"/>
                <a:ea typeface="Raleway"/>
                <a:cs typeface="Raleway"/>
                <a:sym typeface="Raleway"/>
              </a:rPr>
              <a:t> a la </a:t>
            </a:r>
            <a:r>
              <a:rPr lang="en-US" sz="3700" b="1" dirty="0" err="1">
                <a:latin typeface="Raleway"/>
                <a:ea typeface="Raleway"/>
                <a:cs typeface="Raleway"/>
                <a:sym typeface="Raleway"/>
              </a:rPr>
              <a:t>migra</a:t>
            </a:r>
            <a:r>
              <a:rPr lang="en-US" sz="3700" b="1" dirty="0">
                <a:latin typeface="Raleway"/>
                <a:ea typeface="Raleway"/>
                <a:cs typeface="Raleway"/>
                <a:sym typeface="Raleway"/>
              </a:rPr>
              <a:t> y ICE me </a:t>
            </a:r>
            <a:r>
              <a:rPr lang="en-US" sz="3700" b="1" dirty="0" err="1">
                <a:latin typeface="Raleway"/>
                <a:ea typeface="Raleway"/>
                <a:cs typeface="Raleway"/>
                <a:sym typeface="Raleway"/>
              </a:rPr>
              <a:t>esta</a:t>
            </a:r>
            <a:r>
              <a:rPr lang="en-US" sz="3700" b="1" dirty="0">
                <a:latin typeface="Raleway"/>
                <a:ea typeface="Raleway"/>
                <a:cs typeface="Raleway"/>
                <a:sym typeface="Raleway"/>
              </a:rPr>
              <a:t> </a:t>
            </a:r>
            <a:r>
              <a:rPr lang="en-US" sz="3700" b="1" dirty="0" err="1">
                <a:latin typeface="Raleway"/>
                <a:ea typeface="Raleway"/>
                <a:cs typeface="Raleway"/>
                <a:sym typeface="Raleway"/>
              </a:rPr>
              <a:t>deteniendo</a:t>
            </a:r>
            <a:endParaRPr sz="3700" b="1" dirty="0">
              <a:latin typeface="Raleway"/>
              <a:ea typeface="Raleway"/>
              <a:cs typeface="Raleway"/>
              <a:sym typeface="Raleway"/>
            </a:endParaRPr>
          </a:p>
        </p:txBody>
      </p:sp>
      <p:sp>
        <p:nvSpPr>
          <p:cNvPr id="506" name="Google Shape;506;p24"/>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7" name="Google Shape;507;p24"/>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8" name="Google Shape;508;p24"/>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09" name="Google Shape;509;p24" descr="A close up of a logo&#10;&#10;Description automatically generated"/>
          <p:cNvPicPr preferRelativeResize="0"/>
          <p:nvPr/>
        </p:nvPicPr>
        <p:blipFill rotWithShape="1">
          <a:blip r:embed="rId3">
            <a:alphaModFix/>
          </a:blip>
          <a:srcRect/>
          <a:stretch/>
        </p:blipFill>
        <p:spPr>
          <a:xfrm>
            <a:off x="10693526" y="229395"/>
            <a:ext cx="1320546" cy="589843"/>
          </a:xfrm>
          <a:prstGeom prst="rect">
            <a:avLst/>
          </a:prstGeom>
          <a:noFill/>
          <a:ln>
            <a:noFill/>
          </a:ln>
        </p:spPr>
      </p:pic>
      <p:sp>
        <p:nvSpPr>
          <p:cNvPr id="510" name="Google Shape;510;p24"/>
          <p:cNvSpPr txBox="1">
            <a:spLocks noGrp="1"/>
          </p:cNvSpPr>
          <p:nvPr>
            <p:ph type="body" idx="1"/>
          </p:nvPr>
        </p:nvSpPr>
        <p:spPr>
          <a:xfrm>
            <a:off x="1096736" y="181201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endParaRPr sz="3600">
              <a:latin typeface="Lato"/>
              <a:ea typeface="Lato"/>
              <a:cs typeface="Lato"/>
              <a:sym typeface="Lato"/>
            </a:endParaRPr>
          </a:p>
          <a:p>
            <a:pPr marL="0" lvl="0" indent="0" algn="l" rtl="0">
              <a:lnSpc>
                <a:spcPct val="90000"/>
              </a:lnSpc>
              <a:spcBef>
                <a:spcPts val="1000"/>
              </a:spcBef>
              <a:spcAft>
                <a:spcPts val="0"/>
              </a:spcAft>
              <a:buNone/>
            </a:pPr>
            <a:endParaRPr sz="360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en-US">
                <a:latin typeface="Lato"/>
                <a:ea typeface="Lato"/>
                <a:cs typeface="Lato"/>
                <a:sym typeface="Lato"/>
              </a:rPr>
              <a:t>B) Decirle al oficial todas las leyes que he violado en mi vida y rogarle que me perdone</a:t>
            </a: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en-US">
                <a:latin typeface="Lato"/>
                <a:ea typeface="Lato"/>
                <a:cs typeface="Lato"/>
                <a:sym typeface="Lato"/>
              </a:rPr>
              <a:t>C) Firmar los documentos que me presente el oficial</a:t>
            </a:r>
            <a:endParaRPr>
              <a:latin typeface="Lato"/>
              <a:ea typeface="Lato"/>
              <a:cs typeface="Lato"/>
              <a:sym typeface="Lato"/>
            </a:endParaRPr>
          </a:p>
        </p:txBody>
      </p:sp>
      <p:sp>
        <p:nvSpPr>
          <p:cNvPr id="511" name="Google Shape;511;p24"/>
          <p:cNvSpPr txBox="1"/>
          <p:nvPr/>
        </p:nvSpPr>
        <p:spPr>
          <a:xfrm>
            <a:off x="1078675" y="1957650"/>
            <a:ext cx="10545600" cy="1975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3600">
                <a:solidFill>
                  <a:schemeClr val="dk1"/>
                </a:solidFill>
                <a:latin typeface="Lato"/>
                <a:ea typeface="Lato"/>
                <a:cs typeface="Lato"/>
                <a:sym typeface="Lato"/>
              </a:rPr>
              <a:t>¿Qué puedo hacer?</a:t>
            </a:r>
            <a:endParaRPr sz="2800">
              <a:solidFill>
                <a:schemeClr val="dk1"/>
              </a:solidFill>
              <a:latin typeface="Lato"/>
              <a:ea typeface="Lato"/>
              <a:cs typeface="Lato"/>
              <a:sym typeface="Lato"/>
            </a:endParaRPr>
          </a:p>
          <a:p>
            <a:pPr marL="0" lvl="0" indent="0" algn="l" rtl="0">
              <a:lnSpc>
                <a:spcPct val="90000"/>
              </a:lnSpc>
              <a:spcBef>
                <a:spcPts val="0"/>
              </a:spcBef>
              <a:spcAft>
                <a:spcPts val="0"/>
              </a:spcAft>
              <a:buNone/>
            </a:pPr>
            <a:endParaRPr sz="2800">
              <a:solidFill>
                <a:schemeClr val="dk1"/>
              </a:solidFill>
              <a:latin typeface="Lato"/>
              <a:ea typeface="Lato"/>
              <a:cs typeface="Lato"/>
              <a:sym typeface="Lato"/>
            </a:endParaRPr>
          </a:p>
          <a:p>
            <a:pPr marL="0" lvl="0" indent="0" algn="l" rtl="0">
              <a:lnSpc>
                <a:spcPct val="90000"/>
              </a:lnSpc>
              <a:spcBef>
                <a:spcPts val="1000"/>
              </a:spcBef>
              <a:spcAft>
                <a:spcPts val="0"/>
              </a:spcAft>
              <a:buNone/>
            </a:pPr>
            <a:r>
              <a:rPr lang="en-US" sz="2800">
                <a:solidFill>
                  <a:schemeClr val="dk1"/>
                </a:solidFill>
                <a:latin typeface="Lato"/>
                <a:ea typeface="Lato"/>
                <a:cs typeface="Lato"/>
                <a:sym typeface="Lato"/>
              </a:rPr>
              <a:t>A)Conseguir un abogado y mantener el silencio hasta que tenga un abogado presente</a:t>
            </a: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10"/>
                                        </p:tgtEl>
                                      </p:cBhvr>
                                    </p:animEffect>
                                    <p:set>
                                      <p:cBhvr>
                                        <p:cTn id="7" dur="1" fill="hold">
                                          <p:stCondLst>
                                            <p:cond delay="1000"/>
                                          </p:stCondLst>
                                        </p:cTn>
                                        <p:tgtEl>
                                          <p:spTgt spid="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g1edfe3ef1ed_0_105"/>
          <p:cNvSpPr txBox="1">
            <a:spLocks noGrp="1"/>
          </p:cNvSpPr>
          <p:nvPr>
            <p:ph type="title"/>
          </p:nvPr>
        </p:nvSpPr>
        <p:spPr>
          <a:xfrm>
            <a:off x="1653363" y="441960"/>
            <a:ext cx="93672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Font typeface="Calibri"/>
              <a:buNone/>
            </a:pPr>
            <a:r>
              <a:rPr lang="en-US" sz="3500" b="1">
                <a:latin typeface="Raleway"/>
                <a:ea typeface="Raleway"/>
                <a:cs typeface="Raleway"/>
                <a:sym typeface="Raleway"/>
              </a:rPr>
              <a:t>Asistencia de Renta/Hipoteca y la Carga Pública</a:t>
            </a:r>
            <a:endParaRPr sz="3400">
              <a:latin typeface="Raleway"/>
              <a:ea typeface="Raleway"/>
              <a:cs typeface="Raleway"/>
              <a:sym typeface="Raleway"/>
            </a:endParaRPr>
          </a:p>
        </p:txBody>
      </p:sp>
      <p:sp>
        <p:nvSpPr>
          <p:cNvPr id="518" name="Google Shape;518;g1edfe3ef1ed_0_105"/>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9" name="Google Shape;519;g1edfe3ef1ed_0_105"/>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0" name="Google Shape;520;g1edfe3ef1ed_0_105"/>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1" name="Google Shape;521;g1edfe3ef1ed_0_105" descr="A close up of a logo&#10;&#10;Description automatically generated"/>
          <p:cNvPicPr preferRelativeResize="0"/>
          <p:nvPr/>
        </p:nvPicPr>
        <p:blipFill rotWithShape="1">
          <a:blip r:embed="rId3">
            <a:alphaModFix/>
          </a:blip>
          <a:srcRect/>
          <a:stretch/>
        </p:blipFill>
        <p:spPr>
          <a:xfrm>
            <a:off x="10693526" y="229395"/>
            <a:ext cx="1320544" cy="589842"/>
          </a:xfrm>
          <a:prstGeom prst="rect">
            <a:avLst/>
          </a:prstGeom>
          <a:noFill/>
          <a:ln>
            <a:noFill/>
          </a:ln>
        </p:spPr>
      </p:pic>
      <p:sp>
        <p:nvSpPr>
          <p:cNvPr id="522" name="Google Shape;522;g1edfe3ef1ed_0_105"/>
          <p:cNvSpPr/>
          <p:nvPr/>
        </p:nvSpPr>
        <p:spPr>
          <a:xfrm>
            <a:off x="1425025" y="2831275"/>
            <a:ext cx="3444600" cy="3156000"/>
          </a:xfrm>
          <a:prstGeom prst="roundRect">
            <a:avLst>
              <a:gd name="adj" fmla="val 16667"/>
            </a:avLst>
          </a:prstGeom>
          <a:solidFill>
            <a:schemeClr val="lt1"/>
          </a:solidFill>
          <a:ln w="1143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3" name="Google Shape;523;g1edfe3ef1ed_0_105"/>
          <p:cNvSpPr txBox="1"/>
          <p:nvPr/>
        </p:nvSpPr>
        <p:spPr>
          <a:xfrm>
            <a:off x="1607125" y="3109375"/>
            <a:ext cx="3080400" cy="29184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600" dirty="0">
                <a:solidFill>
                  <a:schemeClr val="dk1"/>
                </a:solidFill>
                <a:latin typeface="Lato"/>
                <a:ea typeface="Lato"/>
                <a:cs typeface="Lato"/>
                <a:sym typeface="Lato"/>
              </a:rPr>
              <a:t>La Carga </a:t>
            </a:r>
            <a:r>
              <a:rPr lang="en-US" sz="1600" dirty="0" err="1">
                <a:solidFill>
                  <a:schemeClr val="dk1"/>
                </a:solidFill>
                <a:latin typeface="Lato"/>
                <a:ea typeface="Lato"/>
                <a:cs typeface="Lato"/>
                <a:sym typeface="Lato"/>
              </a:rPr>
              <a:t>Pública</a:t>
            </a:r>
            <a:r>
              <a:rPr lang="en-US" sz="1600" dirty="0">
                <a:solidFill>
                  <a:schemeClr val="dk1"/>
                </a:solidFill>
                <a:latin typeface="Lato"/>
                <a:ea typeface="Lato"/>
                <a:cs typeface="Lato"/>
                <a:sym typeface="Lato"/>
              </a:rPr>
              <a:t> es </a:t>
            </a:r>
            <a:r>
              <a:rPr lang="en-US" sz="1600" dirty="0" err="1">
                <a:solidFill>
                  <a:schemeClr val="dk1"/>
                </a:solidFill>
                <a:latin typeface="Lato"/>
                <a:ea typeface="Lato"/>
                <a:cs typeface="Lato"/>
                <a:sym typeface="Lato"/>
              </a:rPr>
              <a:t>parte</a:t>
            </a:r>
            <a:r>
              <a:rPr lang="en-US" sz="1600" dirty="0">
                <a:solidFill>
                  <a:schemeClr val="dk1"/>
                </a:solidFill>
                <a:latin typeface="Lato"/>
                <a:ea typeface="Lato"/>
                <a:cs typeface="Lato"/>
                <a:sym typeface="Lato"/>
              </a:rPr>
              <a:t> de la ley de </a:t>
            </a:r>
            <a:r>
              <a:rPr lang="en-US" sz="1600" dirty="0" err="1">
                <a:solidFill>
                  <a:schemeClr val="dk1"/>
                </a:solidFill>
                <a:latin typeface="Lato"/>
                <a:ea typeface="Lato"/>
                <a:cs typeface="Lato"/>
                <a:sym typeface="Lato"/>
              </a:rPr>
              <a:t>inmigración</a:t>
            </a:r>
            <a:r>
              <a:rPr lang="en-US" sz="1600" dirty="0">
                <a:solidFill>
                  <a:schemeClr val="dk1"/>
                </a:solidFill>
                <a:latin typeface="Lato"/>
                <a:ea typeface="Lato"/>
                <a:cs typeface="Lato"/>
                <a:sym typeface="Lato"/>
              </a:rPr>
              <a:t> que le </a:t>
            </a:r>
            <a:r>
              <a:rPr lang="en-US" sz="1600" dirty="0" err="1">
                <a:solidFill>
                  <a:schemeClr val="dk1"/>
                </a:solidFill>
                <a:latin typeface="Lato"/>
                <a:ea typeface="Lato"/>
                <a:cs typeface="Lato"/>
                <a:sym typeface="Lato"/>
              </a:rPr>
              <a:t>aplica</a:t>
            </a:r>
            <a:r>
              <a:rPr lang="en-US" sz="1600" dirty="0">
                <a:solidFill>
                  <a:schemeClr val="dk1"/>
                </a:solidFill>
                <a:latin typeface="Lato"/>
                <a:ea typeface="Lato"/>
                <a:cs typeface="Lato"/>
                <a:sym typeface="Lato"/>
              </a:rPr>
              <a:t> a </a:t>
            </a:r>
            <a:r>
              <a:rPr lang="en-US" sz="1600" dirty="0" err="1">
                <a:solidFill>
                  <a:schemeClr val="dk1"/>
                </a:solidFill>
                <a:latin typeface="Lato"/>
                <a:ea typeface="Lato"/>
                <a:cs typeface="Lato"/>
                <a:sym typeface="Lato"/>
              </a:rPr>
              <a:t>ciertos</a:t>
            </a:r>
            <a:r>
              <a:rPr lang="en-US" sz="1600" dirty="0">
                <a:solidFill>
                  <a:schemeClr val="dk1"/>
                </a:solidFill>
                <a:latin typeface="Lato"/>
                <a:ea typeface="Lato"/>
                <a:cs typeface="Lato"/>
                <a:sym typeface="Lato"/>
              </a:rPr>
              <a:t> </a:t>
            </a:r>
            <a:r>
              <a:rPr lang="en-US" sz="1600" dirty="0" err="1">
                <a:solidFill>
                  <a:schemeClr val="dk1"/>
                </a:solidFill>
                <a:latin typeface="Lato"/>
                <a:ea typeface="Lato"/>
                <a:cs typeface="Lato"/>
                <a:sym typeface="Lato"/>
              </a:rPr>
              <a:t>inmigrantes</a:t>
            </a:r>
            <a:r>
              <a:rPr lang="en-US" sz="1600" dirty="0">
                <a:solidFill>
                  <a:schemeClr val="dk1"/>
                </a:solidFill>
                <a:latin typeface="Lato"/>
                <a:ea typeface="Lato"/>
                <a:cs typeface="Lato"/>
                <a:sym typeface="Lato"/>
              </a:rPr>
              <a:t> que </a:t>
            </a:r>
            <a:r>
              <a:rPr lang="en-US" sz="1600" dirty="0" err="1">
                <a:solidFill>
                  <a:schemeClr val="dk1"/>
                </a:solidFill>
                <a:latin typeface="Lato"/>
                <a:ea typeface="Lato"/>
                <a:cs typeface="Lato"/>
                <a:sym typeface="Lato"/>
              </a:rPr>
              <a:t>buscan</a:t>
            </a:r>
            <a:r>
              <a:rPr lang="en-US" sz="1600" dirty="0">
                <a:solidFill>
                  <a:schemeClr val="dk1"/>
                </a:solidFill>
                <a:latin typeface="Lato"/>
                <a:ea typeface="Lato"/>
                <a:cs typeface="Lato"/>
                <a:sym typeface="Lato"/>
              </a:rPr>
              <a:t> </a:t>
            </a:r>
            <a:r>
              <a:rPr lang="en-US" sz="1600" dirty="0" err="1">
                <a:solidFill>
                  <a:schemeClr val="dk1"/>
                </a:solidFill>
                <a:latin typeface="Lato"/>
                <a:ea typeface="Lato"/>
                <a:cs typeface="Lato"/>
                <a:sym typeface="Lato"/>
              </a:rPr>
              <a:t>ajustar</a:t>
            </a:r>
            <a:r>
              <a:rPr lang="en-US" sz="1600" dirty="0">
                <a:solidFill>
                  <a:schemeClr val="dk1"/>
                </a:solidFill>
                <a:latin typeface="Lato"/>
                <a:ea typeface="Lato"/>
                <a:cs typeface="Lato"/>
                <a:sym typeface="Lato"/>
              </a:rPr>
              <a:t> </a:t>
            </a:r>
            <a:r>
              <a:rPr lang="en-US" sz="1600" dirty="0" err="1">
                <a:solidFill>
                  <a:schemeClr val="dk1"/>
                </a:solidFill>
                <a:latin typeface="Lato"/>
                <a:ea typeface="Lato"/>
                <a:cs typeface="Lato"/>
                <a:sym typeface="Lato"/>
              </a:rPr>
              <a:t>su</a:t>
            </a:r>
            <a:r>
              <a:rPr lang="en-US" sz="1600" dirty="0">
                <a:solidFill>
                  <a:schemeClr val="dk1"/>
                </a:solidFill>
                <a:latin typeface="Lato"/>
                <a:ea typeface="Lato"/>
                <a:cs typeface="Lato"/>
                <a:sym typeface="Lato"/>
              </a:rPr>
              <a:t> </a:t>
            </a:r>
            <a:r>
              <a:rPr lang="en-US" sz="1600" dirty="0" err="1">
                <a:solidFill>
                  <a:schemeClr val="dk1"/>
                </a:solidFill>
                <a:latin typeface="Lato"/>
                <a:ea typeface="Lato"/>
                <a:cs typeface="Lato"/>
                <a:sym typeface="Lato"/>
              </a:rPr>
              <a:t>estatus</a:t>
            </a:r>
            <a:r>
              <a:rPr lang="en-US" sz="1600" dirty="0">
                <a:solidFill>
                  <a:schemeClr val="dk1"/>
                </a:solidFill>
                <a:latin typeface="Lato"/>
                <a:ea typeface="Lato"/>
                <a:cs typeface="Lato"/>
                <a:sym typeface="Lato"/>
              </a:rPr>
              <a:t> a </a:t>
            </a:r>
            <a:r>
              <a:rPr lang="en-US" sz="1600" dirty="0" err="1">
                <a:solidFill>
                  <a:schemeClr val="dk1"/>
                </a:solidFill>
                <a:latin typeface="Lato"/>
                <a:ea typeface="Lato"/>
                <a:cs typeface="Lato"/>
                <a:sym typeface="Lato"/>
              </a:rPr>
              <a:t>residente</a:t>
            </a:r>
            <a:r>
              <a:rPr lang="en-US" sz="1600" dirty="0">
                <a:solidFill>
                  <a:schemeClr val="dk1"/>
                </a:solidFill>
                <a:latin typeface="Lato"/>
                <a:ea typeface="Lato"/>
                <a:cs typeface="Lato"/>
                <a:sym typeface="Lato"/>
              </a:rPr>
              <a:t> </a:t>
            </a:r>
            <a:r>
              <a:rPr lang="en-US" sz="1600" dirty="0" err="1">
                <a:solidFill>
                  <a:schemeClr val="dk1"/>
                </a:solidFill>
                <a:latin typeface="Lato"/>
                <a:ea typeface="Lato"/>
                <a:cs typeface="Lato"/>
                <a:sym typeface="Lato"/>
              </a:rPr>
              <a:t>permanente</a:t>
            </a:r>
            <a:r>
              <a:rPr lang="en-US" sz="1600" dirty="0">
                <a:solidFill>
                  <a:schemeClr val="dk1"/>
                </a:solidFill>
                <a:latin typeface="Lato"/>
                <a:ea typeface="Lato"/>
                <a:cs typeface="Lato"/>
                <a:sym typeface="Lato"/>
              </a:rPr>
              <a:t> legal o </a:t>
            </a:r>
            <a:r>
              <a:rPr lang="en-US" sz="1600" dirty="0" err="1">
                <a:solidFill>
                  <a:schemeClr val="dk1"/>
                </a:solidFill>
                <a:latin typeface="Lato"/>
                <a:ea typeface="Lato"/>
                <a:cs typeface="Lato"/>
                <a:sym typeface="Lato"/>
              </a:rPr>
              <a:t>una</a:t>
            </a:r>
            <a:r>
              <a:rPr lang="en-US" sz="1600" dirty="0">
                <a:solidFill>
                  <a:schemeClr val="dk1"/>
                </a:solidFill>
                <a:latin typeface="Lato"/>
                <a:ea typeface="Lato"/>
                <a:cs typeface="Lato"/>
                <a:sym typeface="Lato"/>
              </a:rPr>
              <a:t> visa para </a:t>
            </a:r>
            <a:r>
              <a:rPr lang="en-US" sz="1600" dirty="0" err="1">
                <a:solidFill>
                  <a:schemeClr val="dk1"/>
                </a:solidFill>
                <a:latin typeface="Lato"/>
                <a:ea typeface="Lato"/>
                <a:cs typeface="Lato"/>
                <a:sym typeface="Lato"/>
              </a:rPr>
              <a:t>entrar</a:t>
            </a:r>
            <a:r>
              <a:rPr lang="en-US" sz="1600" dirty="0">
                <a:solidFill>
                  <a:schemeClr val="dk1"/>
                </a:solidFill>
                <a:latin typeface="Lato"/>
                <a:ea typeface="Lato"/>
                <a:cs typeface="Lato"/>
                <a:sym typeface="Lato"/>
              </a:rPr>
              <a:t> a </a:t>
            </a:r>
            <a:r>
              <a:rPr lang="en-US" sz="1600" dirty="0" err="1">
                <a:solidFill>
                  <a:schemeClr val="dk1"/>
                </a:solidFill>
                <a:latin typeface="Lato"/>
                <a:ea typeface="Lato"/>
                <a:cs typeface="Lato"/>
                <a:sym typeface="Lato"/>
              </a:rPr>
              <a:t>los</a:t>
            </a:r>
            <a:r>
              <a:rPr lang="en-US" sz="1600" dirty="0">
                <a:solidFill>
                  <a:schemeClr val="dk1"/>
                </a:solidFill>
                <a:latin typeface="Lato"/>
                <a:ea typeface="Lato"/>
                <a:cs typeface="Lato"/>
                <a:sym typeface="Lato"/>
              </a:rPr>
              <a:t> EEUU para saber la </a:t>
            </a:r>
            <a:r>
              <a:rPr lang="en-US" sz="1600" dirty="0" err="1">
                <a:solidFill>
                  <a:schemeClr val="dk1"/>
                </a:solidFill>
                <a:latin typeface="Lato"/>
                <a:ea typeface="Lato"/>
                <a:cs typeface="Lato"/>
                <a:sym typeface="Lato"/>
              </a:rPr>
              <a:t>probabilidad</a:t>
            </a:r>
            <a:r>
              <a:rPr lang="en-US" sz="1600" dirty="0">
                <a:solidFill>
                  <a:schemeClr val="dk1"/>
                </a:solidFill>
                <a:latin typeface="Lato"/>
                <a:ea typeface="Lato"/>
                <a:cs typeface="Lato"/>
                <a:sym typeface="Lato"/>
              </a:rPr>
              <a:t> que </a:t>
            </a:r>
            <a:r>
              <a:rPr lang="en-US" sz="1600" dirty="0" err="1">
                <a:solidFill>
                  <a:schemeClr val="dk1"/>
                </a:solidFill>
                <a:latin typeface="Lato"/>
                <a:ea typeface="Lato"/>
                <a:cs typeface="Lato"/>
                <a:sym typeface="Lato"/>
              </a:rPr>
              <a:t>dependan</a:t>
            </a:r>
            <a:r>
              <a:rPr lang="en-US" sz="1600" dirty="0">
                <a:solidFill>
                  <a:schemeClr val="dk1"/>
                </a:solidFill>
                <a:latin typeface="Lato"/>
                <a:ea typeface="Lato"/>
                <a:cs typeface="Lato"/>
                <a:sym typeface="Lato"/>
              </a:rPr>
              <a:t> de </a:t>
            </a:r>
            <a:r>
              <a:rPr lang="en-US" sz="1600" dirty="0" err="1">
                <a:solidFill>
                  <a:schemeClr val="dk1"/>
                </a:solidFill>
                <a:latin typeface="Lato"/>
                <a:ea typeface="Lato"/>
                <a:cs typeface="Lato"/>
                <a:sym typeface="Lato"/>
              </a:rPr>
              <a:t>ciertos</a:t>
            </a:r>
            <a:r>
              <a:rPr lang="en-US" sz="1600" dirty="0">
                <a:solidFill>
                  <a:schemeClr val="dk1"/>
                </a:solidFill>
                <a:latin typeface="Lato"/>
                <a:ea typeface="Lato"/>
                <a:cs typeface="Lato"/>
                <a:sym typeface="Lato"/>
              </a:rPr>
              <a:t> </a:t>
            </a:r>
            <a:r>
              <a:rPr lang="en-US" sz="1600" dirty="0" err="1">
                <a:solidFill>
                  <a:schemeClr val="dk1"/>
                </a:solidFill>
                <a:latin typeface="Lato"/>
                <a:ea typeface="Lato"/>
                <a:cs typeface="Lato"/>
                <a:sym typeface="Lato"/>
              </a:rPr>
              <a:t>beneficios</a:t>
            </a:r>
            <a:r>
              <a:rPr lang="en-US" sz="1600" dirty="0">
                <a:solidFill>
                  <a:schemeClr val="dk1"/>
                </a:solidFill>
                <a:latin typeface="Lato"/>
                <a:ea typeface="Lato"/>
                <a:cs typeface="Lato"/>
                <a:sym typeface="Lato"/>
              </a:rPr>
              <a:t> </a:t>
            </a:r>
            <a:r>
              <a:rPr lang="en-US" sz="1600" dirty="0" err="1">
                <a:solidFill>
                  <a:schemeClr val="dk1"/>
                </a:solidFill>
                <a:latin typeface="Lato"/>
                <a:ea typeface="Lato"/>
                <a:cs typeface="Lato"/>
                <a:sym typeface="Lato"/>
              </a:rPr>
              <a:t>públicos</a:t>
            </a:r>
            <a:r>
              <a:rPr lang="en-US" sz="1600" dirty="0">
                <a:solidFill>
                  <a:schemeClr val="dk1"/>
                </a:solidFill>
                <a:latin typeface="Lato"/>
                <a:ea typeface="Lato"/>
                <a:cs typeface="Lato"/>
                <a:sym typeface="Lato"/>
              </a:rPr>
              <a:t> </a:t>
            </a:r>
            <a:r>
              <a:rPr lang="en-US" sz="1600" dirty="0" err="1">
                <a:solidFill>
                  <a:schemeClr val="dk1"/>
                </a:solidFill>
                <a:latin typeface="Lato"/>
                <a:ea typeface="Lato"/>
                <a:cs typeface="Lato"/>
                <a:sym typeface="Lato"/>
              </a:rPr>
              <a:t>en</a:t>
            </a:r>
            <a:r>
              <a:rPr lang="en-US" sz="1600" dirty="0">
                <a:solidFill>
                  <a:schemeClr val="dk1"/>
                </a:solidFill>
                <a:latin typeface="Lato"/>
                <a:ea typeface="Lato"/>
                <a:cs typeface="Lato"/>
                <a:sym typeface="Lato"/>
              </a:rPr>
              <a:t> </a:t>
            </a:r>
            <a:r>
              <a:rPr lang="en-US" sz="1600" dirty="0" err="1">
                <a:solidFill>
                  <a:schemeClr val="dk1"/>
                </a:solidFill>
                <a:latin typeface="Lato"/>
                <a:ea typeface="Lato"/>
                <a:cs typeface="Lato"/>
                <a:sym typeface="Lato"/>
              </a:rPr>
              <a:t>el</a:t>
            </a:r>
            <a:r>
              <a:rPr lang="en-US" sz="1600" dirty="0">
                <a:solidFill>
                  <a:schemeClr val="dk1"/>
                </a:solidFill>
                <a:latin typeface="Lato"/>
                <a:ea typeface="Lato"/>
                <a:cs typeface="Lato"/>
                <a:sym typeface="Lato"/>
              </a:rPr>
              <a:t> </a:t>
            </a:r>
            <a:r>
              <a:rPr lang="en-US" sz="1600" dirty="0" err="1">
                <a:solidFill>
                  <a:schemeClr val="dk1"/>
                </a:solidFill>
                <a:latin typeface="Lato"/>
                <a:ea typeface="Lato"/>
                <a:cs typeface="Lato"/>
                <a:sym typeface="Lato"/>
              </a:rPr>
              <a:t>futuro</a:t>
            </a:r>
            <a:r>
              <a:rPr lang="en-US" sz="1600" dirty="0">
                <a:solidFill>
                  <a:schemeClr val="dk1"/>
                </a:solidFill>
                <a:latin typeface="Lato"/>
                <a:ea typeface="Lato"/>
                <a:cs typeface="Lato"/>
                <a:sym typeface="Lato"/>
              </a:rPr>
              <a:t>. </a:t>
            </a:r>
            <a:endParaRPr sz="1600" dirty="0">
              <a:solidFill>
                <a:schemeClr val="dk1"/>
              </a:solidFill>
              <a:latin typeface="Lato"/>
              <a:ea typeface="Lato"/>
              <a:cs typeface="Lato"/>
              <a:sym typeface="Lato"/>
            </a:endParaRPr>
          </a:p>
          <a:p>
            <a:pPr marL="0" marR="0" lvl="0" indent="0" algn="l" rtl="0">
              <a:lnSpc>
                <a:spcPct val="115000"/>
              </a:lnSpc>
              <a:spcBef>
                <a:spcPts val="0"/>
              </a:spcBef>
              <a:spcAft>
                <a:spcPts val="0"/>
              </a:spcAft>
              <a:buClr>
                <a:srgbClr val="000000"/>
              </a:buClr>
              <a:buSzPts val="1800"/>
              <a:buFont typeface="Arial"/>
              <a:buNone/>
            </a:pPr>
            <a:endParaRPr sz="1800" dirty="0">
              <a:solidFill>
                <a:schemeClr val="dk1"/>
              </a:solidFill>
              <a:latin typeface="Lato"/>
              <a:ea typeface="Lato"/>
              <a:cs typeface="Lato"/>
              <a:sym typeface="Lato"/>
            </a:endParaRPr>
          </a:p>
        </p:txBody>
      </p:sp>
      <p:sp>
        <p:nvSpPr>
          <p:cNvPr id="524" name="Google Shape;524;g1edfe3ef1ed_0_105"/>
          <p:cNvSpPr txBox="1"/>
          <p:nvPr/>
        </p:nvSpPr>
        <p:spPr>
          <a:xfrm>
            <a:off x="1386850" y="1778500"/>
            <a:ext cx="4051200" cy="9528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600" b="1" dirty="0">
                <a:solidFill>
                  <a:schemeClr val="dk1"/>
                </a:solidFill>
                <a:latin typeface="Lato"/>
                <a:ea typeface="Lato"/>
                <a:cs typeface="Lato"/>
                <a:sym typeface="Lato"/>
              </a:rPr>
              <a:t>¿Que es la carga </a:t>
            </a:r>
            <a:r>
              <a:rPr lang="en-US" sz="2600" b="1" dirty="0" err="1">
                <a:solidFill>
                  <a:schemeClr val="dk1"/>
                </a:solidFill>
                <a:latin typeface="Lato"/>
                <a:ea typeface="Lato"/>
                <a:cs typeface="Lato"/>
                <a:sym typeface="Lato"/>
              </a:rPr>
              <a:t>pública</a:t>
            </a:r>
            <a:r>
              <a:rPr lang="en-US" sz="2600" b="1" dirty="0">
                <a:solidFill>
                  <a:schemeClr val="dk1"/>
                </a:solidFill>
                <a:latin typeface="Lato"/>
                <a:ea typeface="Lato"/>
                <a:cs typeface="Lato"/>
                <a:sym typeface="Lato"/>
              </a:rPr>
              <a:t>? </a:t>
            </a:r>
            <a:endParaRPr sz="2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600"/>
              <a:buFont typeface="Arial"/>
              <a:buNone/>
            </a:pPr>
            <a:r>
              <a:rPr lang="en-US" sz="2600" b="1" i="0" u="none" strike="noStrike" cap="none" dirty="0">
                <a:solidFill>
                  <a:schemeClr val="dk1"/>
                </a:solidFill>
                <a:latin typeface="Lato"/>
                <a:ea typeface="Lato"/>
                <a:cs typeface="Lato"/>
                <a:sym typeface="Lato"/>
              </a:rPr>
              <a:t> </a:t>
            </a:r>
            <a:endParaRPr sz="1400" b="1" i="0" u="none" strike="noStrike" cap="none" dirty="0">
              <a:solidFill>
                <a:srgbClr val="000000"/>
              </a:solidFill>
              <a:latin typeface="Lato"/>
              <a:ea typeface="Lato"/>
              <a:cs typeface="Lato"/>
              <a:sym typeface="Lato"/>
            </a:endParaRPr>
          </a:p>
        </p:txBody>
      </p:sp>
      <p:sp>
        <p:nvSpPr>
          <p:cNvPr id="525" name="Google Shape;525;g1edfe3ef1ed_0_105"/>
          <p:cNvSpPr txBox="1"/>
          <p:nvPr/>
        </p:nvSpPr>
        <p:spPr>
          <a:xfrm>
            <a:off x="5667075" y="2521975"/>
            <a:ext cx="5663400" cy="332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800"/>
              <a:buFont typeface="Arial"/>
              <a:buNone/>
            </a:pPr>
            <a:r>
              <a:rPr lang="en-US" sz="2000" dirty="0">
                <a:solidFill>
                  <a:schemeClr val="dk1"/>
                </a:solidFill>
                <a:latin typeface="Lato"/>
                <a:ea typeface="Lato"/>
                <a:cs typeface="Lato"/>
                <a:sym typeface="Lato"/>
              </a:rPr>
              <a:t>La carga </a:t>
            </a:r>
            <a:r>
              <a:rPr lang="en-US" sz="2000" dirty="0" err="1">
                <a:solidFill>
                  <a:schemeClr val="dk1"/>
                </a:solidFill>
                <a:latin typeface="Lato"/>
                <a:ea typeface="Lato"/>
                <a:cs typeface="Lato"/>
                <a:sym typeface="Lato"/>
              </a:rPr>
              <a:t>pública</a:t>
            </a:r>
            <a:r>
              <a:rPr lang="en-US" sz="2000" dirty="0">
                <a:solidFill>
                  <a:schemeClr val="dk1"/>
                </a:solidFill>
                <a:latin typeface="Lato"/>
                <a:ea typeface="Lato"/>
                <a:cs typeface="Lato"/>
                <a:sym typeface="Lato"/>
              </a:rPr>
              <a:t> se </a:t>
            </a:r>
            <a:r>
              <a:rPr lang="en-US" sz="2000" dirty="0" err="1">
                <a:solidFill>
                  <a:schemeClr val="dk1"/>
                </a:solidFill>
                <a:latin typeface="Lato"/>
                <a:ea typeface="Lato"/>
                <a:cs typeface="Lato"/>
                <a:sym typeface="Lato"/>
              </a:rPr>
              <a:t>aplica</a:t>
            </a:r>
            <a:r>
              <a:rPr lang="en-US" sz="2000" dirty="0">
                <a:solidFill>
                  <a:schemeClr val="dk1"/>
                </a:solidFill>
                <a:latin typeface="Lato"/>
                <a:ea typeface="Lato"/>
                <a:cs typeface="Lato"/>
                <a:sym typeface="Lato"/>
              </a:rPr>
              <a:t> a </a:t>
            </a:r>
            <a:r>
              <a:rPr lang="en-US" sz="2000" dirty="0" err="1">
                <a:solidFill>
                  <a:schemeClr val="dk1"/>
                </a:solidFill>
                <a:latin typeface="Lato"/>
                <a:ea typeface="Lato"/>
                <a:cs typeface="Lato"/>
                <a:sym typeface="Lato"/>
              </a:rPr>
              <a:t>muchas</a:t>
            </a:r>
            <a:r>
              <a:rPr lang="en-US" sz="2000" dirty="0">
                <a:solidFill>
                  <a:schemeClr val="dk1"/>
                </a:solidFill>
                <a:latin typeface="Lato"/>
                <a:ea typeface="Lato"/>
                <a:cs typeface="Lato"/>
                <a:sym typeface="Lato"/>
              </a:rPr>
              <a:t> personas que </a:t>
            </a:r>
            <a:r>
              <a:rPr lang="en-US" sz="2000" dirty="0" err="1">
                <a:solidFill>
                  <a:schemeClr val="dk1"/>
                </a:solidFill>
                <a:latin typeface="Lato"/>
                <a:ea typeface="Lato"/>
                <a:cs typeface="Lato"/>
                <a:sym typeface="Lato"/>
              </a:rPr>
              <a:t>buscan</a:t>
            </a:r>
            <a:r>
              <a:rPr lang="en-US" sz="2000" dirty="0">
                <a:solidFill>
                  <a:schemeClr val="dk1"/>
                </a:solidFill>
                <a:latin typeface="Lato"/>
                <a:ea typeface="Lato"/>
                <a:cs typeface="Lato"/>
                <a:sym typeface="Lato"/>
              </a:rPr>
              <a:t> ser </a:t>
            </a:r>
            <a:r>
              <a:rPr lang="en-US" sz="2000" dirty="0" err="1">
                <a:solidFill>
                  <a:schemeClr val="dk1"/>
                </a:solidFill>
                <a:latin typeface="Lato"/>
                <a:ea typeface="Lato"/>
                <a:cs typeface="Lato"/>
                <a:sym typeface="Lato"/>
              </a:rPr>
              <a:t>admitidas</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en</a:t>
            </a:r>
            <a:r>
              <a:rPr lang="en-US" sz="2000" dirty="0">
                <a:solidFill>
                  <a:schemeClr val="dk1"/>
                </a:solidFill>
                <a:latin typeface="Lato"/>
                <a:ea typeface="Lato"/>
                <a:cs typeface="Lato"/>
                <a:sym typeface="Lato"/>
              </a:rPr>
              <a:t> EE.UU., </a:t>
            </a:r>
            <a:r>
              <a:rPr lang="en-US" sz="2000" dirty="0" err="1">
                <a:solidFill>
                  <a:schemeClr val="dk1"/>
                </a:solidFill>
                <a:latin typeface="Lato"/>
                <a:ea typeface="Lato"/>
                <a:cs typeface="Lato"/>
                <a:sym typeface="Lato"/>
              </a:rPr>
              <a:t>incluidas</a:t>
            </a:r>
            <a:r>
              <a:rPr lang="en-US" sz="2000" dirty="0">
                <a:solidFill>
                  <a:schemeClr val="dk1"/>
                </a:solidFill>
                <a:latin typeface="Lato"/>
                <a:ea typeface="Lato"/>
                <a:cs typeface="Lato"/>
                <a:sym typeface="Lato"/>
              </a:rPr>
              <a:t> las que </a:t>
            </a:r>
            <a:r>
              <a:rPr lang="en-US" sz="2000" dirty="0" err="1">
                <a:solidFill>
                  <a:schemeClr val="dk1"/>
                </a:solidFill>
                <a:latin typeface="Lato"/>
                <a:ea typeface="Lato"/>
                <a:cs typeface="Lato"/>
                <a:sym typeface="Lato"/>
              </a:rPr>
              <a:t>solicitan</a:t>
            </a:r>
            <a:r>
              <a:rPr lang="en-US" sz="2000" dirty="0">
                <a:solidFill>
                  <a:schemeClr val="dk1"/>
                </a:solidFill>
                <a:latin typeface="Lato"/>
                <a:ea typeface="Lato"/>
                <a:cs typeface="Lato"/>
                <a:sym typeface="Lato"/>
              </a:rPr>
              <a:t>:</a:t>
            </a:r>
            <a:endParaRPr sz="2000" dirty="0">
              <a:solidFill>
                <a:schemeClr val="dk1"/>
              </a:solidFill>
              <a:latin typeface="Lato"/>
              <a:ea typeface="Lato"/>
              <a:cs typeface="Lato"/>
              <a:sym typeface="Lato"/>
            </a:endParaRPr>
          </a:p>
          <a:p>
            <a:pPr marL="457200" lvl="0" indent="-355600" algn="l" rtl="0">
              <a:lnSpc>
                <a:spcPct val="115000"/>
              </a:lnSpc>
              <a:spcBef>
                <a:spcPts val="0"/>
              </a:spcBef>
              <a:spcAft>
                <a:spcPts val="0"/>
              </a:spcAft>
              <a:buClr>
                <a:schemeClr val="dk1"/>
              </a:buClr>
              <a:buSzPts val="2000"/>
              <a:buFont typeface="Lato"/>
              <a:buChar char="●"/>
            </a:pPr>
            <a:r>
              <a:rPr lang="en-US" sz="2000" dirty="0">
                <a:solidFill>
                  <a:schemeClr val="dk1"/>
                </a:solidFill>
                <a:latin typeface="Lato"/>
                <a:ea typeface="Lato"/>
                <a:cs typeface="Lato"/>
                <a:sym typeface="Lato"/>
              </a:rPr>
              <a:t>Residencia </a:t>
            </a:r>
            <a:r>
              <a:rPr lang="en-US" sz="2000" dirty="0" err="1">
                <a:solidFill>
                  <a:schemeClr val="dk1"/>
                </a:solidFill>
                <a:latin typeface="Lato"/>
                <a:ea typeface="Lato"/>
                <a:cs typeface="Lato"/>
                <a:sym typeface="Lato"/>
              </a:rPr>
              <a:t>permanente</a:t>
            </a:r>
            <a:r>
              <a:rPr lang="en-US" sz="2000" dirty="0">
                <a:solidFill>
                  <a:schemeClr val="dk1"/>
                </a:solidFill>
                <a:latin typeface="Lato"/>
                <a:ea typeface="Lato"/>
                <a:cs typeface="Lato"/>
                <a:sym typeface="Lato"/>
              </a:rPr>
              <a:t> legal (mica/green cards) </a:t>
            </a:r>
            <a:endParaRPr sz="2000" dirty="0">
              <a:solidFill>
                <a:schemeClr val="dk1"/>
              </a:solidFill>
              <a:latin typeface="Lato"/>
              <a:ea typeface="Lato"/>
              <a:cs typeface="Lato"/>
              <a:sym typeface="Lato"/>
            </a:endParaRPr>
          </a:p>
          <a:p>
            <a:pPr marL="457200" lvl="0" indent="-355600" algn="l" rtl="0">
              <a:lnSpc>
                <a:spcPct val="115000"/>
              </a:lnSpc>
              <a:spcBef>
                <a:spcPts val="0"/>
              </a:spcBef>
              <a:spcAft>
                <a:spcPts val="0"/>
              </a:spcAft>
              <a:buClr>
                <a:schemeClr val="dk1"/>
              </a:buClr>
              <a:buSzPts val="2000"/>
              <a:buFont typeface="Lato"/>
              <a:buChar char="●"/>
            </a:pPr>
            <a:r>
              <a:rPr lang="en-US" sz="2000" dirty="0" err="1">
                <a:solidFill>
                  <a:schemeClr val="dk1"/>
                </a:solidFill>
                <a:latin typeface="Lato"/>
                <a:ea typeface="Lato"/>
                <a:cs typeface="Lato"/>
                <a:sym typeface="Lato"/>
              </a:rPr>
              <a:t>Muchos</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visados</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temporales</a:t>
            </a:r>
            <a:endParaRPr sz="2000" dirty="0">
              <a:solidFill>
                <a:schemeClr val="dk1"/>
              </a:solidFill>
              <a:latin typeface="Lato"/>
              <a:ea typeface="Lato"/>
              <a:cs typeface="Lato"/>
              <a:sym typeface="Lato"/>
            </a:endParaRPr>
          </a:p>
          <a:p>
            <a:pPr marL="457200" lvl="0" indent="-355600" algn="l" rtl="0">
              <a:lnSpc>
                <a:spcPct val="115000"/>
              </a:lnSpc>
              <a:spcBef>
                <a:spcPts val="0"/>
              </a:spcBef>
              <a:spcAft>
                <a:spcPts val="0"/>
              </a:spcAft>
              <a:buClr>
                <a:schemeClr val="dk1"/>
              </a:buClr>
              <a:buSzPts val="2000"/>
              <a:buFont typeface="Lato"/>
              <a:buChar char="●"/>
            </a:pPr>
            <a:r>
              <a:rPr lang="en-US" sz="2000" dirty="0" err="1">
                <a:solidFill>
                  <a:schemeClr val="dk1"/>
                </a:solidFill>
                <a:latin typeface="Lato"/>
                <a:ea typeface="Lato"/>
                <a:cs typeface="Lato"/>
                <a:sym typeface="Lato"/>
              </a:rPr>
              <a:t>Reingreso</a:t>
            </a:r>
            <a:r>
              <a:rPr lang="en-US" sz="2000" dirty="0">
                <a:solidFill>
                  <a:schemeClr val="dk1"/>
                </a:solidFill>
                <a:latin typeface="Lato"/>
                <a:ea typeface="Lato"/>
                <a:cs typeface="Lato"/>
                <a:sym typeface="Lato"/>
              </a:rPr>
              <a:t> a EE.UU. </a:t>
            </a:r>
            <a:r>
              <a:rPr lang="en-US" sz="2000" dirty="0" err="1">
                <a:solidFill>
                  <a:schemeClr val="dk1"/>
                </a:solidFill>
                <a:latin typeface="Lato"/>
                <a:ea typeface="Lato"/>
                <a:cs typeface="Lato"/>
                <a:sym typeface="Lato"/>
              </a:rPr>
              <a:t>como</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residentes</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permanentes</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tras</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ausencias</a:t>
            </a:r>
            <a:r>
              <a:rPr lang="en-US" sz="2000" dirty="0">
                <a:solidFill>
                  <a:schemeClr val="dk1"/>
                </a:solidFill>
                <a:latin typeface="Lato"/>
                <a:ea typeface="Lato"/>
                <a:cs typeface="Lato"/>
                <a:sym typeface="Lato"/>
              </a:rPr>
              <a:t> de seis meses o </a:t>
            </a:r>
            <a:r>
              <a:rPr lang="en-US" sz="2000" dirty="0" err="1">
                <a:solidFill>
                  <a:schemeClr val="dk1"/>
                </a:solidFill>
                <a:latin typeface="Lato"/>
                <a:ea typeface="Lato"/>
                <a:cs typeface="Lato"/>
                <a:sym typeface="Lato"/>
              </a:rPr>
              <a:t>más</a:t>
            </a:r>
            <a:endParaRPr dirty="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g1edfe3ef1ed_0_118"/>
          <p:cNvSpPr txBox="1">
            <a:spLocks noGrp="1"/>
          </p:cNvSpPr>
          <p:nvPr>
            <p:ph type="title"/>
          </p:nvPr>
        </p:nvSpPr>
        <p:spPr>
          <a:xfrm>
            <a:off x="1482675" y="298704"/>
            <a:ext cx="9367200" cy="1188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700"/>
              <a:buFont typeface="Calibri"/>
              <a:buNone/>
            </a:pPr>
            <a:r>
              <a:rPr lang="en-US" sz="3800" b="1">
                <a:latin typeface="Raleway"/>
                <a:ea typeface="Raleway"/>
                <a:cs typeface="Raleway"/>
                <a:sym typeface="Raleway"/>
              </a:rPr>
              <a:t>Cambios a la Carga Pública</a:t>
            </a:r>
            <a:endParaRPr sz="3800" b="1">
              <a:latin typeface="Raleway"/>
              <a:ea typeface="Raleway"/>
              <a:cs typeface="Raleway"/>
              <a:sym typeface="Raleway"/>
            </a:endParaRPr>
          </a:p>
        </p:txBody>
      </p:sp>
      <p:sp>
        <p:nvSpPr>
          <p:cNvPr id="532" name="Google Shape;532;g1edfe3ef1ed_0_118"/>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3" name="Google Shape;533;g1edfe3ef1ed_0_118"/>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4" name="Google Shape;534;g1edfe3ef1ed_0_118"/>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5" name="Google Shape;535;g1edfe3ef1ed_0_118" descr="A close up of a logo&#10;&#10;Description automatically generated"/>
          <p:cNvPicPr preferRelativeResize="0"/>
          <p:nvPr/>
        </p:nvPicPr>
        <p:blipFill rotWithShape="1">
          <a:blip r:embed="rId3">
            <a:alphaModFix/>
          </a:blip>
          <a:srcRect/>
          <a:stretch/>
        </p:blipFill>
        <p:spPr>
          <a:xfrm>
            <a:off x="10693526" y="229395"/>
            <a:ext cx="1320544" cy="589842"/>
          </a:xfrm>
          <a:prstGeom prst="rect">
            <a:avLst/>
          </a:prstGeom>
          <a:noFill/>
          <a:ln>
            <a:noFill/>
          </a:ln>
        </p:spPr>
      </p:pic>
      <p:sp>
        <p:nvSpPr>
          <p:cNvPr id="536" name="Google Shape;536;g1edfe3ef1ed_0_118"/>
          <p:cNvSpPr txBox="1"/>
          <p:nvPr/>
        </p:nvSpPr>
        <p:spPr>
          <a:xfrm>
            <a:off x="1117875" y="2097925"/>
            <a:ext cx="10096800" cy="420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dirty="0" err="1">
                <a:solidFill>
                  <a:srgbClr val="212529"/>
                </a:solidFill>
                <a:latin typeface="Lato"/>
                <a:ea typeface="Lato"/>
                <a:cs typeface="Lato"/>
                <a:sym typeface="Lato"/>
              </a:rPr>
              <a:t>Desde</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el</a:t>
            </a:r>
            <a:r>
              <a:rPr lang="en-US" sz="2000" dirty="0">
                <a:solidFill>
                  <a:srgbClr val="212529"/>
                </a:solidFill>
                <a:latin typeface="Lato"/>
                <a:ea typeface="Lato"/>
                <a:cs typeface="Lato"/>
                <a:sym typeface="Lato"/>
              </a:rPr>
              <a:t> </a:t>
            </a:r>
            <a:r>
              <a:rPr lang="en-US" sz="2000" b="1" dirty="0">
                <a:solidFill>
                  <a:schemeClr val="accent1"/>
                </a:solidFill>
                <a:latin typeface="Lato"/>
                <a:ea typeface="Lato"/>
                <a:cs typeface="Lato"/>
                <a:sym typeface="Lato"/>
              </a:rPr>
              <a:t>23 de </a:t>
            </a:r>
            <a:r>
              <a:rPr lang="en-US" sz="2000" b="1" dirty="0" err="1">
                <a:solidFill>
                  <a:schemeClr val="accent1"/>
                </a:solidFill>
                <a:latin typeface="Lato"/>
                <a:ea typeface="Lato"/>
                <a:cs typeface="Lato"/>
                <a:sym typeface="Lato"/>
              </a:rPr>
              <a:t>Diciembre</a:t>
            </a:r>
            <a:r>
              <a:rPr lang="en-US" sz="2000" b="1" dirty="0">
                <a:solidFill>
                  <a:schemeClr val="accent1"/>
                </a:solidFill>
                <a:latin typeface="Lato"/>
                <a:ea typeface="Lato"/>
                <a:cs typeface="Lato"/>
                <a:sym typeface="Lato"/>
              </a:rPr>
              <a:t> de 2022,</a:t>
            </a:r>
            <a:r>
              <a:rPr lang="en-US" sz="2000" dirty="0">
                <a:solidFill>
                  <a:srgbClr val="212529"/>
                </a:solidFill>
                <a:latin typeface="Lato"/>
                <a:ea typeface="Lato"/>
                <a:cs typeface="Lato"/>
                <a:sym typeface="Lato"/>
              </a:rPr>
              <a:t> solo se </a:t>
            </a:r>
            <a:r>
              <a:rPr lang="en-US" sz="2000" dirty="0" err="1">
                <a:solidFill>
                  <a:srgbClr val="212529"/>
                </a:solidFill>
                <a:latin typeface="Lato"/>
                <a:ea typeface="Lato"/>
                <a:cs typeface="Lato"/>
                <a:sym typeface="Lato"/>
              </a:rPr>
              <a:t>tendrán</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en</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cuenta</a:t>
            </a:r>
            <a:r>
              <a:rPr lang="en-US" sz="2000" dirty="0">
                <a:solidFill>
                  <a:srgbClr val="212529"/>
                </a:solidFill>
                <a:latin typeface="Lato"/>
                <a:ea typeface="Lato"/>
                <a:cs typeface="Lato"/>
                <a:sym typeface="Lato"/>
              </a:rPr>
              <a:t> dos </a:t>
            </a:r>
            <a:r>
              <a:rPr lang="en-US" sz="2000" dirty="0" err="1">
                <a:solidFill>
                  <a:srgbClr val="212529"/>
                </a:solidFill>
                <a:latin typeface="Lato"/>
                <a:ea typeface="Lato"/>
                <a:cs typeface="Lato"/>
                <a:sym typeface="Lato"/>
              </a:rPr>
              <a:t>tipos</a:t>
            </a:r>
            <a:r>
              <a:rPr lang="en-US" sz="2000" dirty="0">
                <a:solidFill>
                  <a:srgbClr val="212529"/>
                </a:solidFill>
                <a:latin typeface="Lato"/>
                <a:ea typeface="Lato"/>
                <a:cs typeface="Lato"/>
                <a:sym typeface="Lato"/>
              </a:rPr>
              <a:t> de </a:t>
            </a:r>
            <a:r>
              <a:rPr lang="en-US" sz="2000" dirty="0" err="1">
                <a:solidFill>
                  <a:srgbClr val="212529"/>
                </a:solidFill>
                <a:latin typeface="Lato"/>
                <a:ea typeface="Lato"/>
                <a:cs typeface="Lato"/>
                <a:sym typeface="Lato"/>
              </a:rPr>
              <a:t>programas</a:t>
            </a:r>
            <a:r>
              <a:rPr lang="en-US" sz="2000" dirty="0">
                <a:solidFill>
                  <a:srgbClr val="212529"/>
                </a:solidFill>
                <a:latin typeface="Lato"/>
                <a:ea typeface="Lato"/>
                <a:cs typeface="Lato"/>
                <a:sym typeface="Lato"/>
              </a:rPr>
              <a:t>: </a:t>
            </a:r>
            <a:endParaRPr sz="2000" dirty="0">
              <a:solidFill>
                <a:srgbClr val="212529"/>
              </a:solidFill>
              <a:latin typeface="Lato"/>
              <a:ea typeface="Lato"/>
              <a:cs typeface="Lato"/>
              <a:sym typeface="Lato"/>
            </a:endParaRPr>
          </a:p>
          <a:p>
            <a:pPr marL="457200" lvl="0" indent="-355600" algn="l" rtl="0">
              <a:lnSpc>
                <a:spcPct val="115000"/>
              </a:lnSpc>
              <a:spcBef>
                <a:spcPts val="0"/>
              </a:spcBef>
              <a:spcAft>
                <a:spcPts val="0"/>
              </a:spcAft>
              <a:buClr>
                <a:srgbClr val="212529"/>
              </a:buClr>
              <a:buSzPts val="2000"/>
              <a:buFont typeface="Lato"/>
              <a:buChar char="●"/>
            </a:pPr>
            <a:r>
              <a:rPr lang="en-US" sz="2000" b="1" dirty="0" err="1">
                <a:solidFill>
                  <a:srgbClr val="212529"/>
                </a:solidFill>
                <a:latin typeface="Lato"/>
                <a:ea typeface="Lato"/>
                <a:cs typeface="Lato"/>
                <a:sym typeface="Lato"/>
              </a:rPr>
              <a:t>Asistencia</a:t>
            </a:r>
            <a:r>
              <a:rPr lang="en-US" sz="2000" b="1" dirty="0">
                <a:solidFill>
                  <a:srgbClr val="212529"/>
                </a:solidFill>
                <a:latin typeface="Lato"/>
                <a:ea typeface="Lato"/>
                <a:cs typeface="Lato"/>
                <a:sym typeface="Lato"/>
              </a:rPr>
              <a:t> </a:t>
            </a:r>
            <a:r>
              <a:rPr lang="en-US" sz="2000" b="1" dirty="0" err="1">
                <a:solidFill>
                  <a:srgbClr val="212529"/>
                </a:solidFill>
                <a:latin typeface="Lato"/>
                <a:ea typeface="Lato"/>
                <a:cs typeface="Lato"/>
                <a:sym typeface="Lato"/>
              </a:rPr>
              <a:t>pública</a:t>
            </a:r>
            <a:r>
              <a:rPr lang="en-US" sz="2000" b="1" dirty="0">
                <a:solidFill>
                  <a:srgbClr val="212529"/>
                </a:solidFill>
                <a:latin typeface="Lato"/>
                <a:ea typeface="Lato"/>
                <a:cs typeface="Lato"/>
                <a:sym typeface="Lato"/>
              </a:rPr>
              <a:t> para </a:t>
            </a:r>
            <a:r>
              <a:rPr lang="en-US" sz="2000" b="1" dirty="0" err="1">
                <a:solidFill>
                  <a:srgbClr val="212529"/>
                </a:solidFill>
                <a:latin typeface="Lato"/>
                <a:ea typeface="Lato"/>
                <a:cs typeface="Lato"/>
                <a:sym typeface="Lato"/>
              </a:rPr>
              <a:t>el</a:t>
            </a:r>
            <a:r>
              <a:rPr lang="en-US" sz="2000" b="1" dirty="0">
                <a:solidFill>
                  <a:srgbClr val="212529"/>
                </a:solidFill>
                <a:latin typeface="Lato"/>
                <a:ea typeface="Lato"/>
                <a:cs typeface="Lato"/>
                <a:sym typeface="Lato"/>
              </a:rPr>
              <a:t> </a:t>
            </a:r>
            <a:r>
              <a:rPr lang="en-US" sz="2000" b="1" dirty="0" err="1">
                <a:solidFill>
                  <a:srgbClr val="212529"/>
                </a:solidFill>
                <a:latin typeface="Lato"/>
                <a:ea typeface="Lato"/>
                <a:cs typeface="Lato"/>
                <a:sym typeface="Lato"/>
              </a:rPr>
              <a:t>Mantenimiento</a:t>
            </a:r>
            <a:r>
              <a:rPr lang="en-US" sz="2000" b="1" dirty="0">
                <a:solidFill>
                  <a:srgbClr val="212529"/>
                </a:solidFill>
                <a:latin typeface="Lato"/>
                <a:ea typeface="Lato"/>
                <a:cs typeface="Lato"/>
                <a:sym typeface="Lato"/>
              </a:rPr>
              <a:t> de </a:t>
            </a:r>
            <a:r>
              <a:rPr lang="en-US" sz="2000" b="1" dirty="0" err="1">
                <a:solidFill>
                  <a:srgbClr val="212529"/>
                </a:solidFill>
                <a:latin typeface="Lato"/>
                <a:ea typeface="Lato"/>
                <a:cs typeface="Lato"/>
                <a:sym typeface="Lato"/>
              </a:rPr>
              <a:t>los</a:t>
            </a:r>
            <a:r>
              <a:rPr lang="en-US" sz="2000" b="1" dirty="0">
                <a:solidFill>
                  <a:srgbClr val="212529"/>
                </a:solidFill>
                <a:latin typeface="Lato"/>
                <a:ea typeface="Lato"/>
                <a:cs typeface="Lato"/>
                <a:sym typeface="Lato"/>
              </a:rPr>
              <a:t> </a:t>
            </a:r>
            <a:r>
              <a:rPr lang="en-US" sz="2000" b="1" dirty="0" err="1">
                <a:solidFill>
                  <a:srgbClr val="212529"/>
                </a:solidFill>
                <a:latin typeface="Lato"/>
                <a:ea typeface="Lato"/>
                <a:cs typeface="Lato"/>
                <a:sym typeface="Lato"/>
              </a:rPr>
              <a:t>Ingresos</a:t>
            </a:r>
            <a:r>
              <a:rPr lang="en-US" sz="2000" b="1" dirty="0">
                <a:solidFill>
                  <a:srgbClr val="212529"/>
                </a:solidFill>
                <a:latin typeface="Lato"/>
                <a:ea typeface="Lato"/>
                <a:cs typeface="Lato"/>
                <a:sym typeface="Lato"/>
              </a:rPr>
              <a:t> </a:t>
            </a:r>
            <a:endParaRPr sz="2000" b="1" dirty="0">
              <a:solidFill>
                <a:srgbClr val="212529"/>
              </a:solidFill>
              <a:latin typeface="Lato"/>
              <a:ea typeface="Lato"/>
              <a:cs typeface="Lato"/>
              <a:sym typeface="Lato"/>
            </a:endParaRPr>
          </a:p>
          <a:p>
            <a:pPr marL="914400" lvl="1" indent="-355600" algn="l" rtl="0">
              <a:lnSpc>
                <a:spcPct val="115000"/>
              </a:lnSpc>
              <a:spcBef>
                <a:spcPts val="0"/>
              </a:spcBef>
              <a:spcAft>
                <a:spcPts val="0"/>
              </a:spcAft>
              <a:buClr>
                <a:srgbClr val="212529"/>
              </a:buClr>
              <a:buSzPts val="2000"/>
              <a:buFont typeface="Lato"/>
              <a:buChar char="○"/>
            </a:pPr>
            <a:r>
              <a:rPr lang="en-US" sz="2000" dirty="0" err="1">
                <a:solidFill>
                  <a:srgbClr val="212529"/>
                </a:solidFill>
                <a:latin typeface="Lato"/>
                <a:ea typeface="Lato"/>
                <a:cs typeface="Lato"/>
                <a:sym typeface="Lato"/>
              </a:rPr>
              <a:t>Seguridad</a:t>
            </a:r>
            <a:r>
              <a:rPr lang="en-US" sz="2000" dirty="0">
                <a:solidFill>
                  <a:srgbClr val="212529"/>
                </a:solidFill>
                <a:latin typeface="Lato"/>
                <a:ea typeface="Lato"/>
                <a:cs typeface="Lato"/>
                <a:sym typeface="Lato"/>
              </a:rPr>
              <a:t> de </a:t>
            </a:r>
            <a:r>
              <a:rPr lang="en-US" sz="2000" dirty="0" err="1">
                <a:solidFill>
                  <a:srgbClr val="212529"/>
                </a:solidFill>
                <a:latin typeface="Lato"/>
                <a:ea typeface="Lato"/>
                <a:cs typeface="Lato"/>
                <a:sym typeface="Lato"/>
              </a:rPr>
              <a:t>Ingreso</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Suplementario</a:t>
            </a:r>
            <a:r>
              <a:rPr lang="en-US" sz="2000" dirty="0">
                <a:solidFill>
                  <a:srgbClr val="212529"/>
                </a:solidFill>
                <a:latin typeface="Lato"/>
                <a:ea typeface="Lato"/>
                <a:cs typeface="Lato"/>
                <a:sym typeface="Lato"/>
              </a:rPr>
              <a:t> (SSI) </a:t>
            </a:r>
            <a:endParaRPr sz="2000" dirty="0">
              <a:solidFill>
                <a:srgbClr val="212529"/>
              </a:solidFill>
              <a:latin typeface="Lato"/>
              <a:ea typeface="Lato"/>
              <a:cs typeface="Lato"/>
              <a:sym typeface="Lato"/>
            </a:endParaRPr>
          </a:p>
          <a:p>
            <a:pPr marL="914400" lvl="1" indent="-355600" algn="l" rtl="0">
              <a:lnSpc>
                <a:spcPct val="115000"/>
              </a:lnSpc>
              <a:spcBef>
                <a:spcPts val="0"/>
              </a:spcBef>
              <a:spcAft>
                <a:spcPts val="0"/>
              </a:spcAft>
              <a:buClr>
                <a:srgbClr val="212529"/>
              </a:buClr>
              <a:buSzPts val="2000"/>
              <a:buFont typeface="Lato"/>
              <a:buChar char="○"/>
            </a:pPr>
            <a:r>
              <a:rPr lang="en-US" sz="2000" dirty="0" err="1">
                <a:solidFill>
                  <a:srgbClr val="212529"/>
                </a:solidFill>
                <a:latin typeface="Lato"/>
                <a:ea typeface="Lato"/>
                <a:cs typeface="Lato"/>
                <a:sym typeface="Lato"/>
              </a:rPr>
              <a:t>Asistencia</a:t>
            </a:r>
            <a:r>
              <a:rPr lang="en-US" sz="2000" dirty="0">
                <a:solidFill>
                  <a:srgbClr val="212529"/>
                </a:solidFill>
                <a:latin typeface="Lato"/>
                <a:ea typeface="Lato"/>
                <a:cs typeface="Lato"/>
                <a:sym typeface="Lato"/>
              </a:rPr>
              <a:t> Temporal para </a:t>
            </a:r>
            <a:r>
              <a:rPr lang="en-US" sz="2000" dirty="0" err="1">
                <a:solidFill>
                  <a:srgbClr val="212529"/>
                </a:solidFill>
                <a:latin typeface="Lato"/>
                <a:ea typeface="Lato"/>
                <a:cs typeface="Lato"/>
                <a:sym typeface="Lato"/>
              </a:rPr>
              <a:t>Familias</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Necesitadas</a:t>
            </a:r>
            <a:r>
              <a:rPr lang="en-US" sz="2000" dirty="0">
                <a:solidFill>
                  <a:srgbClr val="212529"/>
                </a:solidFill>
                <a:latin typeface="Lato"/>
                <a:ea typeface="Lato"/>
                <a:cs typeface="Lato"/>
                <a:sym typeface="Lato"/>
              </a:rPr>
              <a:t> (TANF) - solo </a:t>
            </a:r>
            <a:r>
              <a:rPr lang="en-US" sz="2000" dirty="0" err="1">
                <a:solidFill>
                  <a:srgbClr val="212529"/>
                </a:solidFill>
                <a:latin typeface="Lato"/>
                <a:ea typeface="Lato"/>
                <a:cs typeface="Lato"/>
                <a:sym typeface="Lato"/>
              </a:rPr>
              <a:t>asistencia</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en</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efectivo</a:t>
            </a:r>
            <a:endParaRPr sz="2000" dirty="0">
              <a:solidFill>
                <a:srgbClr val="212529"/>
              </a:solidFill>
              <a:latin typeface="Lato"/>
              <a:ea typeface="Lato"/>
              <a:cs typeface="Lato"/>
              <a:sym typeface="Lato"/>
            </a:endParaRPr>
          </a:p>
          <a:p>
            <a:pPr marL="914400" lvl="1" indent="-355600" algn="l" rtl="0">
              <a:lnSpc>
                <a:spcPct val="115000"/>
              </a:lnSpc>
              <a:spcBef>
                <a:spcPts val="0"/>
              </a:spcBef>
              <a:spcAft>
                <a:spcPts val="0"/>
              </a:spcAft>
              <a:buClr>
                <a:srgbClr val="212529"/>
              </a:buClr>
              <a:buSzPts val="2000"/>
              <a:buFont typeface="Lato"/>
              <a:buChar char="○"/>
            </a:pPr>
            <a:r>
              <a:rPr lang="en-US" sz="2000" dirty="0" err="1">
                <a:solidFill>
                  <a:srgbClr val="212529"/>
                </a:solidFill>
                <a:latin typeface="Lato"/>
                <a:ea typeface="Lato"/>
                <a:cs typeface="Lato"/>
                <a:sym typeface="Lato"/>
              </a:rPr>
              <a:t>Asistencia</a:t>
            </a:r>
            <a:r>
              <a:rPr lang="en-US" sz="2000" dirty="0">
                <a:solidFill>
                  <a:srgbClr val="212529"/>
                </a:solidFill>
                <a:latin typeface="Lato"/>
                <a:ea typeface="Lato"/>
                <a:cs typeface="Lato"/>
                <a:sym typeface="Lato"/>
              </a:rPr>
              <a:t> general </a:t>
            </a:r>
            <a:r>
              <a:rPr lang="en-US" sz="2000" dirty="0" err="1">
                <a:solidFill>
                  <a:srgbClr val="212529"/>
                </a:solidFill>
                <a:latin typeface="Lato"/>
                <a:ea typeface="Lato"/>
                <a:cs typeface="Lato"/>
                <a:sym typeface="Lato"/>
              </a:rPr>
              <a:t>estatal</a:t>
            </a:r>
            <a:r>
              <a:rPr lang="en-US" sz="2000" dirty="0">
                <a:solidFill>
                  <a:srgbClr val="212529"/>
                </a:solidFill>
                <a:latin typeface="Lato"/>
                <a:ea typeface="Lato"/>
                <a:cs typeface="Lato"/>
                <a:sym typeface="Lato"/>
              </a:rPr>
              <a:t> o local</a:t>
            </a:r>
            <a:endParaRPr sz="2000" dirty="0">
              <a:solidFill>
                <a:srgbClr val="212529"/>
              </a:solidFill>
              <a:latin typeface="Lato"/>
              <a:ea typeface="Lato"/>
              <a:cs typeface="Lato"/>
              <a:sym typeface="Lato"/>
            </a:endParaRPr>
          </a:p>
          <a:p>
            <a:pPr marL="457200" lvl="0" indent="-355600" algn="l" rtl="0">
              <a:lnSpc>
                <a:spcPct val="115000"/>
              </a:lnSpc>
              <a:spcBef>
                <a:spcPts val="0"/>
              </a:spcBef>
              <a:spcAft>
                <a:spcPts val="0"/>
              </a:spcAft>
              <a:buClr>
                <a:srgbClr val="212529"/>
              </a:buClr>
              <a:buSzPts val="2000"/>
              <a:buFont typeface="Lato"/>
              <a:buChar char="●"/>
            </a:pPr>
            <a:r>
              <a:rPr lang="en-US" sz="2000" b="1" dirty="0" err="1">
                <a:solidFill>
                  <a:srgbClr val="212529"/>
                </a:solidFill>
                <a:latin typeface="Lato"/>
                <a:ea typeface="Lato"/>
                <a:cs typeface="Lato"/>
                <a:sym typeface="Lato"/>
              </a:rPr>
              <a:t>Institucionalización</a:t>
            </a:r>
            <a:r>
              <a:rPr lang="en-US" sz="2000" b="1" dirty="0">
                <a:solidFill>
                  <a:srgbClr val="212529"/>
                </a:solidFill>
                <a:latin typeface="Lato"/>
                <a:ea typeface="Lato"/>
                <a:cs typeface="Lato"/>
                <a:sym typeface="Lato"/>
              </a:rPr>
              <a:t> de </a:t>
            </a:r>
            <a:r>
              <a:rPr lang="en-US" sz="2000" b="1" dirty="0" err="1">
                <a:solidFill>
                  <a:srgbClr val="212529"/>
                </a:solidFill>
                <a:latin typeface="Lato"/>
                <a:ea typeface="Lato"/>
                <a:cs typeface="Lato"/>
                <a:sym typeface="Lato"/>
              </a:rPr>
              <a:t>larga</a:t>
            </a:r>
            <a:r>
              <a:rPr lang="en-US" sz="2000" b="1" dirty="0">
                <a:solidFill>
                  <a:srgbClr val="212529"/>
                </a:solidFill>
                <a:latin typeface="Lato"/>
                <a:ea typeface="Lato"/>
                <a:cs typeface="Lato"/>
                <a:sym typeface="Lato"/>
              </a:rPr>
              <a:t> </a:t>
            </a:r>
            <a:r>
              <a:rPr lang="en-US" sz="2000" b="1" dirty="0" err="1">
                <a:solidFill>
                  <a:srgbClr val="212529"/>
                </a:solidFill>
                <a:latin typeface="Lato"/>
                <a:ea typeface="Lato"/>
                <a:cs typeface="Lato"/>
                <a:sym typeface="Lato"/>
              </a:rPr>
              <a:t>duración</a:t>
            </a:r>
            <a:r>
              <a:rPr lang="en-US" sz="2000" b="1" dirty="0">
                <a:solidFill>
                  <a:srgbClr val="212529"/>
                </a:solidFill>
                <a:latin typeface="Lato"/>
                <a:ea typeface="Lato"/>
                <a:cs typeface="Lato"/>
                <a:sym typeface="Lato"/>
              </a:rPr>
              <a:t> </a:t>
            </a:r>
            <a:r>
              <a:rPr lang="en-US" sz="2000" b="1" dirty="0" err="1">
                <a:solidFill>
                  <a:srgbClr val="212529"/>
                </a:solidFill>
                <a:latin typeface="Lato"/>
                <a:ea typeface="Lato"/>
                <a:cs typeface="Lato"/>
                <a:sym typeface="Lato"/>
              </a:rPr>
              <a:t>pagado</a:t>
            </a:r>
            <a:r>
              <a:rPr lang="en-US" sz="2000" b="1" dirty="0">
                <a:solidFill>
                  <a:srgbClr val="212529"/>
                </a:solidFill>
                <a:latin typeface="Lato"/>
                <a:ea typeface="Lato"/>
                <a:cs typeface="Lato"/>
                <a:sym typeface="Lato"/>
              </a:rPr>
              <a:t> </a:t>
            </a:r>
            <a:r>
              <a:rPr lang="en-US" sz="2000" b="1" dirty="0" err="1">
                <a:solidFill>
                  <a:srgbClr val="212529"/>
                </a:solidFill>
                <a:latin typeface="Lato"/>
                <a:ea typeface="Lato"/>
                <a:cs typeface="Lato"/>
                <a:sym typeface="Lato"/>
              </a:rPr>
              <a:t>por</a:t>
            </a:r>
            <a:r>
              <a:rPr lang="en-US" sz="2000" b="1" dirty="0">
                <a:solidFill>
                  <a:srgbClr val="212529"/>
                </a:solidFill>
                <a:latin typeface="Lato"/>
                <a:ea typeface="Lato"/>
                <a:cs typeface="Lato"/>
                <a:sym typeface="Lato"/>
              </a:rPr>
              <a:t> </a:t>
            </a:r>
            <a:r>
              <a:rPr lang="en-US" sz="2000" b="1" dirty="0" err="1">
                <a:solidFill>
                  <a:srgbClr val="212529"/>
                </a:solidFill>
                <a:latin typeface="Lato"/>
                <a:ea typeface="Lato"/>
                <a:cs typeface="Lato"/>
                <a:sym typeface="Lato"/>
              </a:rPr>
              <a:t>el</a:t>
            </a:r>
            <a:r>
              <a:rPr lang="en-US" sz="2000" b="1" dirty="0">
                <a:solidFill>
                  <a:srgbClr val="212529"/>
                </a:solidFill>
                <a:latin typeface="Lato"/>
                <a:ea typeface="Lato"/>
                <a:cs typeface="Lato"/>
                <a:sym typeface="Lato"/>
              </a:rPr>
              <a:t> </a:t>
            </a:r>
            <a:r>
              <a:rPr lang="en-US" sz="2000" b="1" dirty="0" err="1">
                <a:solidFill>
                  <a:srgbClr val="212529"/>
                </a:solidFill>
                <a:latin typeface="Lato"/>
                <a:ea typeface="Lato"/>
                <a:cs typeface="Lato"/>
                <a:sym typeface="Lato"/>
              </a:rPr>
              <a:t>gobierno</a:t>
            </a:r>
            <a:r>
              <a:rPr lang="en-US" sz="2000" b="1" dirty="0">
                <a:solidFill>
                  <a:srgbClr val="212529"/>
                </a:solidFill>
                <a:latin typeface="Lato"/>
                <a:ea typeface="Lato"/>
                <a:cs typeface="Lato"/>
                <a:sym typeface="Lato"/>
              </a:rPr>
              <a:t> (Medicaid)</a:t>
            </a:r>
            <a:endParaRPr sz="2000" b="1" dirty="0">
              <a:solidFill>
                <a:srgbClr val="212529"/>
              </a:solidFill>
              <a:latin typeface="Lato"/>
              <a:ea typeface="Lato"/>
              <a:cs typeface="Lato"/>
              <a:sym typeface="Lato"/>
            </a:endParaRPr>
          </a:p>
          <a:p>
            <a:pPr marL="914400" lvl="1" indent="-355600" algn="l" rtl="0">
              <a:lnSpc>
                <a:spcPct val="115000"/>
              </a:lnSpc>
              <a:spcBef>
                <a:spcPts val="0"/>
              </a:spcBef>
              <a:spcAft>
                <a:spcPts val="0"/>
              </a:spcAft>
              <a:buClr>
                <a:srgbClr val="212529"/>
              </a:buClr>
              <a:buSzPts val="2000"/>
              <a:buFont typeface="Lato"/>
              <a:buChar char="○"/>
            </a:pPr>
            <a:r>
              <a:rPr lang="en-US" sz="2000" dirty="0">
                <a:solidFill>
                  <a:srgbClr val="212529"/>
                </a:solidFill>
                <a:latin typeface="Lato"/>
                <a:ea typeface="Lato"/>
                <a:cs typeface="Lato"/>
                <a:sym typeface="Lato"/>
              </a:rPr>
              <a:t>Residencia de </a:t>
            </a:r>
            <a:r>
              <a:rPr lang="en-US" sz="2000" dirty="0" err="1">
                <a:solidFill>
                  <a:srgbClr val="212529"/>
                </a:solidFill>
                <a:latin typeface="Lato"/>
                <a:ea typeface="Lato"/>
                <a:cs typeface="Lato"/>
                <a:sym typeface="Lato"/>
              </a:rPr>
              <a:t>ancianos</a:t>
            </a:r>
            <a:r>
              <a:rPr lang="en-US" sz="2000" dirty="0">
                <a:solidFill>
                  <a:srgbClr val="212529"/>
                </a:solidFill>
                <a:latin typeface="Lato"/>
                <a:ea typeface="Lato"/>
                <a:cs typeface="Lato"/>
                <a:sym typeface="Lato"/>
              </a:rPr>
              <a:t> o </a:t>
            </a:r>
            <a:r>
              <a:rPr lang="en-US" sz="2000" dirty="0" err="1">
                <a:solidFill>
                  <a:srgbClr val="212529"/>
                </a:solidFill>
                <a:latin typeface="Lato"/>
                <a:ea typeface="Lato"/>
                <a:cs typeface="Lato"/>
                <a:sym typeface="Lato"/>
              </a:rPr>
              <a:t>institución</a:t>
            </a:r>
            <a:r>
              <a:rPr lang="en-US" sz="2000" dirty="0">
                <a:solidFill>
                  <a:srgbClr val="212529"/>
                </a:solidFill>
                <a:latin typeface="Lato"/>
                <a:ea typeface="Lato"/>
                <a:cs typeface="Lato"/>
                <a:sym typeface="Lato"/>
              </a:rPr>
              <a:t> de </a:t>
            </a:r>
            <a:r>
              <a:rPr lang="en-US" sz="2000" dirty="0" err="1">
                <a:solidFill>
                  <a:srgbClr val="212529"/>
                </a:solidFill>
                <a:latin typeface="Lato"/>
                <a:ea typeface="Lato"/>
                <a:cs typeface="Lato"/>
                <a:sym typeface="Lato"/>
              </a:rPr>
              <a:t>salud</a:t>
            </a:r>
            <a:r>
              <a:rPr lang="en-US" sz="2000" dirty="0">
                <a:solidFill>
                  <a:srgbClr val="212529"/>
                </a:solidFill>
                <a:latin typeface="Lato"/>
                <a:ea typeface="Lato"/>
                <a:cs typeface="Lato"/>
                <a:sym typeface="Lato"/>
              </a:rPr>
              <a:t> mental </a:t>
            </a:r>
            <a:endParaRPr sz="2000" dirty="0">
              <a:solidFill>
                <a:srgbClr val="212529"/>
              </a:solidFill>
              <a:latin typeface="Lato"/>
              <a:ea typeface="Lato"/>
              <a:cs typeface="Lato"/>
              <a:sym typeface="Lato"/>
            </a:endParaRPr>
          </a:p>
          <a:p>
            <a:pPr marL="914400" lvl="1" indent="-355600" algn="l" rtl="0">
              <a:lnSpc>
                <a:spcPct val="115000"/>
              </a:lnSpc>
              <a:spcBef>
                <a:spcPts val="0"/>
              </a:spcBef>
              <a:spcAft>
                <a:spcPts val="0"/>
              </a:spcAft>
              <a:buClr>
                <a:srgbClr val="212529"/>
              </a:buClr>
              <a:buSzPts val="2000"/>
              <a:buFont typeface="Lato"/>
              <a:buChar char="○"/>
            </a:pPr>
            <a:r>
              <a:rPr lang="en-US" sz="2000" b="1" dirty="0">
                <a:solidFill>
                  <a:srgbClr val="212529"/>
                </a:solidFill>
                <a:latin typeface="Lato"/>
                <a:ea typeface="Lato"/>
                <a:cs typeface="Lato"/>
                <a:sym typeface="Lato"/>
              </a:rPr>
              <a:t>No </a:t>
            </a:r>
            <a:r>
              <a:rPr lang="en-US" sz="2000" b="1" dirty="0" err="1">
                <a:solidFill>
                  <a:srgbClr val="212529"/>
                </a:solidFill>
                <a:latin typeface="Lato"/>
                <a:ea typeface="Lato"/>
                <a:cs typeface="Lato"/>
                <a:sym typeface="Lato"/>
              </a:rPr>
              <a:t>incluye</a:t>
            </a:r>
            <a:r>
              <a:rPr lang="en-US" sz="2000" b="1"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rehabilitación</a:t>
            </a:r>
            <a:r>
              <a:rPr lang="en-US" sz="2000" dirty="0">
                <a:solidFill>
                  <a:srgbClr val="212529"/>
                </a:solidFill>
                <a:latin typeface="Lato"/>
                <a:ea typeface="Lato"/>
                <a:cs typeface="Lato"/>
                <a:sym typeface="Lato"/>
              </a:rPr>
              <a:t> a </a:t>
            </a:r>
            <a:r>
              <a:rPr lang="en-US" sz="2000" dirty="0" err="1">
                <a:solidFill>
                  <a:srgbClr val="212529"/>
                </a:solidFill>
                <a:latin typeface="Lato"/>
                <a:ea typeface="Lato"/>
                <a:cs typeface="Lato"/>
                <a:sym typeface="Lato"/>
              </a:rPr>
              <a:t>corto</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plazo</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encarcelamiento</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por</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condena</a:t>
            </a:r>
            <a:r>
              <a:rPr lang="en-US" sz="2000" dirty="0">
                <a:solidFill>
                  <a:srgbClr val="212529"/>
                </a:solidFill>
                <a:latin typeface="Lato"/>
                <a:ea typeface="Lato"/>
                <a:cs typeface="Lato"/>
                <a:sym typeface="Lato"/>
              </a:rPr>
              <a:t> de un </a:t>
            </a:r>
            <a:r>
              <a:rPr lang="en-US" sz="2000" dirty="0" err="1">
                <a:solidFill>
                  <a:srgbClr val="212529"/>
                </a:solidFill>
                <a:latin typeface="Lato"/>
                <a:ea typeface="Lato"/>
                <a:cs typeface="Lato"/>
                <a:sym typeface="Lato"/>
              </a:rPr>
              <a:t>delito</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uso</a:t>
            </a:r>
            <a:r>
              <a:rPr lang="en-US" sz="2000" dirty="0">
                <a:solidFill>
                  <a:srgbClr val="212529"/>
                </a:solidFill>
                <a:latin typeface="Lato"/>
                <a:ea typeface="Lato"/>
                <a:cs typeface="Lato"/>
                <a:sym typeface="Lato"/>
              </a:rPr>
              <a:t> de </a:t>
            </a:r>
            <a:r>
              <a:rPr lang="en-US" sz="2000" dirty="0" err="1">
                <a:solidFill>
                  <a:srgbClr val="212529"/>
                </a:solidFill>
                <a:latin typeface="Lato"/>
                <a:ea typeface="Lato"/>
                <a:cs typeface="Lato"/>
                <a:sym typeface="Lato"/>
              </a:rPr>
              <a:t>servicios</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basados</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en</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el</a:t>
            </a:r>
            <a:r>
              <a:rPr lang="en-US" sz="2000" dirty="0">
                <a:solidFill>
                  <a:srgbClr val="212529"/>
                </a:solidFill>
                <a:latin typeface="Lato"/>
                <a:ea typeface="Lato"/>
                <a:cs typeface="Lato"/>
                <a:sym typeface="Lato"/>
              </a:rPr>
              <a:t> </a:t>
            </a:r>
            <a:r>
              <a:rPr lang="en-US" sz="2000" dirty="0" err="1">
                <a:solidFill>
                  <a:srgbClr val="212529"/>
                </a:solidFill>
                <a:latin typeface="Lato"/>
                <a:ea typeface="Lato"/>
                <a:cs typeface="Lato"/>
                <a:sym typeface="Lato"/>
              </a:rPr>
              <a:t>hogar</a:t>
            </a:r>
            <a:r>
              <a:rPr lang="en-US" sz="2000" dirty="0">
                <a:solidFill>
                  <a:srgbClr val="212529"/>
                </a:solidFill>
                <a:latin typeface="Lato"/>
                <a:ea typeface="Lato"/>
                <a:cs typeface="Lato"/>
                <a:sym typeface="Lato"/>
              </a:rPr>
              <a:t> y la </a:t>
            </a:r>
            <a:r>
              <a:rPr lang="en-US" sz="2000" dirty="0" err="1">
                <a:solidFill>
                  <a:srgbClr val="212529"/>
                </a:solidFill>
                <a:latin typeface="Lato"/>
                <a:ea typeface="Lato"/>
                <a:cs typeface="Lato"/>
                <a:sym typeface="Lato"/>
              </a:rPr>
              <a:t>comunidad</a:t>
            </a:r>
            <a:r>
              <a:rPr lang="en-US" sz="2000" dirty="0">
                <a:solidFill>
                  <a:srgbClr val="212529"/>
                </a:solidFill>
                <a:latin typeface="Lato"/>
                <a:ea typeface="Lato"/>
                <a:cs typeface="Lato"/>
                <a:sym typeface="Lato"/>
              </a:rPr>
              <a:t>. </a:t>
            </a:r>
            <a:endParaRPr sz="2000" dirty="0">
              <a:solidFill>
                <a:srgbClr val="212529"/>
              </a:solidFill>
              <a:latin typeface="Lato"/>
              <a:ea typeface="Lato"/>
              <a:cs typeface="Lato"/>
              <a:sym typeface="Lato"/>
            </a:endParaRPr>
          </a:p>
          <a:p>
            <a:pPr marL="914400" lvl="0" indent="0" algn="l" rtl="0">
              <a:lnSpc>
                <a:spcPct val="115000"/>
              </a:lnSpc>
              <a:spcBef>
                <a:spcPts val="0"/>
              </a:spcBef>
              <a:spcAft>
                <a:spcPts val="0"/>
              </a:spcAft>
              <a:buNone/>
            </a:pPr>
            <a:endParaRPr sz="2000" dirty="0">
              <a:solidFill>
                <a:srgbClr val="212529"/>
              </a:solidFill>
              <a:latin typeface="Lato"/>
              <a:ea typeface="Lato"/>
              <a:cs typeface="Lato"/>
              <a:sym typeface="Lato"/>
            </a:endParaRPr>
          </a:p>
          <a:p>
            <a:pPr marL="0" lvl="0" indent="0" algn="ctr" rtl="0">
              <a:lnSpc>
                <a:spcPct val="115000"/>
              </a:lnSpc>
              <a:spcBef>
                <a:spcPts val="0"/>
              </a:spcBef>
              <a:spcAft>
                <a:spcPts val="0"/>
              </a:spcAft>
              <a:buNone/>
            </a:pPr>
            <a:r>
              <a:rPr lang="en-US" sz="2000" b="1" i="1" dirty="0">
                <a:solidFill>
                  <a:srgbClr val="212529"/>
                </a:solidFill>
                <a:latin typeface="Lato"/>
                <a:ea typeface="Lato"/>
                <a:cs typeface="Lato"/>
                <a:sym typeface="Lato"/>
              </a:rPr>
              <a:t>Los </a:t>
            </a:r>
            <a:r>
              <a:rPr lang="en-US" sz="2000" b="1" i="1" dirty="0" err="1">
                <a:solidFill>
                  <a:srgbClr val="212529"/>
                </a:solidFill>
                <a:latin typeface="Lato"/>
                <a:ea typeface="Lato"/>
                <a:cs typeface="Lato"/>
                <a:sym typeface="Lato"/>
              </a:rPr>
              <a:t>beneficios</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públicos</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recibidos</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por</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los</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familiares</a:t>
            </a:r>
            <a:r>
              <a:rPr lang="en-US" sz="2000" b="1" i="1" dirty="0">
                <a:solidFill>
                  <a:srgbClr val="212529"/>
                </a:solidFill>
                <a:latin typeface="Lato"/>
                <a:ea typeface="Lato"/>
                <a:cs typeface="Lato"/>
                <a:sym typeface="Lato"/>
              </a:rPr>
              <a:t> del </a:t>
            </a:r>
            <a:r>
              <a:rPr lang="en-US" sz="2000" b="1" i="1" dirty="0" err="1">
                <a:solidFill>
                  <a:srgbClr val="212529"/>
                </a:solidFill>
                <a:latin typeface="Lato"/>
                <a:ea typeface="Lato"/>
                <a:cs typeface="Lato"/>
                <a:sym typeface="Lato"/>
              </a:rPr>
              <a:t>solicitante</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incluyendo</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los</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hijos</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ciudadanos</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estadounidenses</a:t>
            </a:r>
            <a:r>
              <a:rPr lang="en-US" sz="2000" b="1" i="1" dirty="0">
                <a:solidFill>
                  <a:srgbClr val="212529"/>
                </a:solidFill>
                <a:latin typeface="Lato"/>
                <a:ea typeface="Lato"/>
                <a:cs typeface="Lato"/>
                <a:sym typeface="Lato"/>
              </a:rPr>
              <a:t> o </a:t>
            </a:r>
            <a:r>
              <a:rPr lang="en-US" sz="2000" b="1" i="1" dirty="0" err="1">
                <a:solidFill>
                  <a:srgbClr val="212529"/>
                </a:solidFill>
                <a:latin typeface="Lato"/>
                <a:ea typeface="Lato"/>
                <a:cs typeface="Lato"/>
                <a:sym typeface="Lato"/>
              </a:rPr>
              <a:t>otros</a:t>
            </a:r>
            <a:r>
              <a:rPr lang="en-US" sz="2000" b="1" i="1" dirty="0">
                <a:solidFill>
                  <a:srgbClr val="212529"/>
                </a:solidFill>
                <a:latin typeface="Lato"/>
                <a:ea typeface="Lato"/>
                <a:cs typeface="Lato"/>
                <a:sym typeface="Lato"/>
              </a:rPr>
              <a:t> </a:t>
            </a:r>
            <a:r>
              <a:rPr lang="en-US" sz="2000" b="1" i="1" dirty="0" err="1">
                <a:solidFill>
                  <a:srgbClr val="212529"/>
                </a:solidFill>
                <a:latin typeface="Lato"/>
                <a:ea typeface="Lato"/>
                <a:cs typeface="Lato"/>
                <a:sym typeface="Lato"/>
              </a:rPr>
              <a:t>parientes</a:t>
            </a:r>
            <a:r>
              <a:rPr lang="en-US" sz="2000" b="1" i="1" dirty="0">
                <a:solidFill>
                  <a:srgbClr val="212529"/>
                </a:solidFill>
                <a:latin typeface="Lato"/>
                <a:ea typeface="Lato"/>
                <a:cs typeface="Lato"/>
                <a:sym typeface="Lato"/>
              </a:rPr>
              <a:t>) NO </a:t>
            </a:r>
            <a:r>
              <a:rPr lang="en-US" sz="2000" b="1" i="1" dirty="0" err="1">
                <a:solidFill>
                  <a:srgbClr val="212529"/>
                </a:solidFill>
                <a:latin typeface="Lato"/>
                <a:ea typeface="Lato"/>
                <a:cs typeface="Lato"/>
                <a:sym typeface="Lato"/>
              </a:rPr>
              <a:t>cuentan</a:t>
            </a:r>
            <a:r>
              <a:rPr lang="en-US" sz="2000" b="1" i="1" dirty="0">
                <a:solidFill>
                  <a:srgbClr val="212529"/>
                </a:solidFill>
                <a:latin typeface="Lato"/>
                <a:ea typeface="Lato"/>
                <a:cs typeface="Lato"/>
                <a:sym typeface="Lato"/>
              </a:rPr>
              <a:t>. </a:t>
            </a:r>
            <a:endParaRPr sz="2000" b="1" i="1" dirty="0">
              <a:solidFill>
                <a:srgbClr val="212529"/>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2"/>
          <p:cNvSpPr/>
          <p:nvPr/>
        </p:nvSpPr>
        <p:spPr>
          <a:xfrm>
            <a:off x="0" y="1"/>
            <a:ext cx="12192000" cy="518714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2"/>
          <p:cNvSpPr/>
          <p:nvPr/>
        </p:nvSpPr>
        <p:spPr>
          <a:xfrm>
            <a:off x="596464" y="551961"/>
            <a:ext cx="10999072" cy="5399950"/>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7" name="Google Shape;267;p2"/>
          <p:cNvCxnSpPr/>
          <p:nvPr/>
        </p:nvCxnSpPr>
        <p:spPr>
          <a:xfrm rot="10800000">
            <a:off x="596464" y="6329769"/>
            <a:ext cx="11000232" cy="0"/>
          </a:xfrm>
          <a:prstGeom prst="straightConnector1">
            <a:avLst/>
          </a:prstGeom>
          <a:noFill/>
          <a:ln w="152400" cap="flat" cmpd="sng">
            <a:solidFill>
              <a:schemeClr val="accent4"/>
            </a:solidFill>
            <a:prstDash val="solid"/>
            <a:miter lim="800000"/>
            <a:headEnd type="none" w="sm" len="sm"/>
            <a:tailEnd type="none" w="sm" len="sm"/>
          </a:ln>
        </p:spPr>
      </p:cxnSp>
      <p:sp>
        <p:nvSpPr>
          <p:cNvPr id="268" name="Google Shape;26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69" name="Google Shape;269;p2" descr="A screenshot of a cell phone&#10;&#10;Description automatically generated"/>
          <p:cNvPicPr preferRelativeResize="0"/>
          <p:nvPr/>
        </p:nvPicPr>
        <p:blipFill rotWithShape="1">
          <a:blip r:embed="rId3">
            <a:alphaModFix/>
          </a:blip>
          <a:srcRect l="1066" r="-1" b="-1"/>
          <a:stretch/>
        </p:blipFill>
        <p:spPr>
          <a:xfrm>
            <a:off x="838200" y="754148"/>
            <a:ext cx="10515600" cy="4995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1"/>
        <p:cNvGrpSpPr/>
        <p:nvPr/>
      </p:nvGrpSpPr>
      <p:grpSpPr>
        <a:xfrm>
          <a:off x="0" y="0"/>
          <a:ext cx="0" cy="0"/>
          <a:chOff x="0" y="0"/>
          <a:chExt cx="0" cy="0"/>
        </a:xfrm>
      </p:grpSpPr>
      <p:sp>
        <p:nvSpPr>
          <p:cNvPr id="542" name="Google Shape;542;p29"/>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Font typeface="Calibri"/>
              <a:buNone/>
            </a:pPr>
            <a:r>
              <a:rPr lang="en-US" sz="3700" b="1">
                <a:latin typeface="Raleway"/>
                <a:ea typeface="Raleway"/>
                <a:cs typeface="Raleway"/>
                <a:sym typeface="Raleway"/>
              </a:rPr>
              <a:t>Vivienda Pública, Ayudas y Estado Migratorio</a:t>
            </a:r>
            <a:endParaRPr>
              <a:latin typeface="Raleway"/>
              <a:ea typeface="Raleway"/>
              <a:cs typeface="Raleway"/>
              <a:sym typeface="Raleway"/>
            </a:endParaRPr>
          </a:p>
        </p:txBody>
      </p:sp>
      <p:sp>
        <p:nvSpPr>
          <p:cNvPr id="543" name="Google Shape;543;p29"/>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4" name="Google Shape;544;p29"/>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5" name="Google Shape;545;p29"/>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6" name="Google Shape;546;p29" descr="A close up of a logo&#10;&#10;Description automatically generated"/>
          <p:cNvPicPr preferRelativeResize="0"/>
          <p:nvPr/>
        </p:nvPicPr>
        <p:blipFill rotWithShape="1">
          <a:blip r:embed="rId3">
            <a:alphaModFix/>
          </a:blip>
          <a:srcRect/>
          <a:stretch/>
        </p:blipFill>
        <p:spPr>
          <a:xfrm>
            <a:off x="10693526" y="229395"/>
            <a:ext cx="1320546" cy="589843"/>
          </a:xfrm>
          <a:prstGeom prst="rect">
            <a:avLst/>
          </a:prstGeom>
          <a:noFill/>
          <a:ln>
            <a:noFill/>
          </a:ln>
        </p:spPr>
      </p:pic>
      <p:grpSp>
        <p:nvGrpSpPr>
          <p:cNvPr id="547" name="Google Shape;547;p29"/>
          <p:cNvGrpSpPr/>
          <p:nvPr/>
        </p:nvGrpSpPr>
        <p:grpSpPr>
          <a:xfrm>
            <a:off x="1068586" y="1863924"/>
            <a:ext cx="10505781" cy="4650261"/>
            <a:chOff x="11343" y="0"/>
            <a:chExt cx="10505781" cy="4650261"/>
          </a:xfrm>
        </p:grpSpPr>
        <p:sp>
          <p:nvSpPr>
            <p:cNvPr id="548" name="Google Shape;548;p29"/>
            <p:cNvSpPr/>
            <p:nvPr/>
          </p:nvSpPr>
          <p:spPr>
            <a:xfrm>
              <a:off x="791958" y="0"/>
              <a:ext cx="8975524" cy="4650261"/>
            </a:xfrm>
            <a:prstGeom prst="rightArrow">
              <a:avLst>
                <a:gd name="adj1" fmla="val 50000"/>
                <a:gd name="adj2" fmla="val 50000"/>
              </a:avLst>
            </a:prstGeom>
            <a:solidFill>
              <a:srgbClr val="FF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29"/>
            <p:cNvSpPr/>
            <p:nvPr/>
          </p:nvSpPr>
          <p:spPr>
            <a:xfrm>
              <a:off x="11343" y="1395078"/>
              <a:ext cx="3398820"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29"/>
            <p:cNvSpPr txBox="1"/>
            <p:nvPr/>
          </p:nvSpPr>
          <p:spPr>
            <a:xfrm>
              <a:off x="102146" y="1485881"/>
              <a:ext cx="3217214" cy="1678498"/>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US" sz="1400" i="0" u="none" strike="noStrike" cap="none" dirty="0">
                  <a:solidFill>
                    <a:schemeClr val="dk1"/>
                  </a:solidFill>
                  <a:latin typeface="Lato"/>
                  <a:ea typeface="Lato"/>
                  <a:cs typeface="Lato"/>
                  <a:sym typeface="Lato"/>
                </a:rPr>
                <a:t>Los </a:t>
              </a:r>
              <a:r>
                <a:rPr lang="en-US" sz="1400" i="0" u="none" strike="noStrike" cap="none" dirty="0" err="1">
                  <a:solidFill>
                    <a:schemeClr val="dk1"/>
                  </a:solidFill>
                  <a:latin typeface="Lato"/>
                  <a:ea typeface="Lato"/>
                  <a:cs typeface="Lato"/>
                  <a:sym typeface="Lato"/>
                </a:rPr>
                <a:t>inmigrantes</a:t>
              </a:r>
              <a:r>
                <a:rPr lang="en-US" sz="1400" i="0" u="none" strike="noStrike" cap="none" dirty="0">
                  <a:solidFill>
                    <a:schemeClr val="dk1"/>
                  </a:solidFill>
                  <a:latin typeface="Lato"/>
                  <a:ea typeface="Lato"/>
                  <a:cs typeface="Lato"/>
                  <a:sym typeface="Lato"/>
                </a:rPr>
                <a:t> </a:t>
              </a:r>
              <a:r>
                <a:rPr lang="en-US" sz="1400" i="0" u="none" strike="noStrike" cap="none" dirty="0" err="1">
                  <a:solidFill>
                    <a:schemeClr val="dk1"/>
                  </a:solidFill>
                  <a:latin typeface="Lato"/>
                  <a:ea typeface="Lato"/>
                  <a:cs typeface="Lato"/>
                  <a:sym typeface="Lato"/>
                </a:rPr>
                <a:t>indocumentados</a:t>
              </a:r>
              <a:r>
                <a:rPr lang="en-US" sz="1400" i="0" u="none" strike="noStrike" cap="none" dirty="0">
                  <a:solidFill>
                    <a:schemeClr val="dk1"/>
                  </a:solidFill>
                  <a:latin typeface="Lato"/>
                  <a:ea typeface="Lato"/>
                  <a:cs typeface="Lato"/>
                  <a:sym typeface="Lato"/>
                </a:rPr>
                <a:t> no son </a:t>
              </a:r>
              <a:r>
                <a:rPr lang="en-US" sz="1400" i="0" u="none" strike="noStrike" cap="none" dirty="0" err="1">
                  <a:solidFill>
                    <a:schemeClr val="dk1"/>
                  </a:solidFill>
                  <a:latin typeface="Lato"/>
                  <a:ea typeface="Lato"/>
                  <a:cs typeface="Lato"/>
                  <a:sym typeface="Lato"/>
                </a:rPr>
                <a:t>elegibles</a:t>
              </a:r>
              <a:r>
                <a:rPr lang="en-US" sz="1400" i="0" u="none" strike="noStrike" cap="none" dirty="0">
                  <a:solidFill>
                    <a:schemeClr val="dk1"/>
                  </a:solidFill>
                  <a:latin typeface="Lato"/>
                  <a:ea typeface="Lato"/>
                  <a:cs typeface="Lato"/>
                  <a:sym typeface="Lato"/>
                </a:rPr>
                <a:t> para </a:t>
              </a:r>
              <a:r>
                <a:rPr lang="en-US" sz="1400" i="0" u="none" strike="noStrike" cap="none" dirty="0" err="1">
                  <a:solidFill>
                    <a:schemeClr val="dk1"/>
                  </a:solidFill>
                  <a:latin typeface="Lato"/>
                  <a:ea typeface="Lato"/>
                  <a:cs typeface="Lato"/>
                  <a:sym typeface="Lato"/>
                </a:rPr>
                <a:t>Secció</a:t>
              </a:r>
              <a:r>
                <a:rPr lang="en-US" sz="1400" i="0" u="none" strike="noStrike" cap="none" dirty="0">
                  <a:solidFill>
                    <a:schemeClr val="dk1"/>
                  </a:solidFill>
                  <a:latin typeface="Lato"/>
                  <a:ea typeface="Lato"/>
                  <a:cs typeface="Lato"/>
                  <a:sym typeface="Lato"/>
                </a:rPr>
                <a:t> 8 y </a:t>
              </a:r>
              <a:r>
                <a:rPr lang="en-US" sz="1400" i="0" u="none" strike="noStrike" cap="none" dirty="0" err="1">
                  <a:solidFill>
                    <a:schemeClr val="dk1"/>
                  </a:solidFill>
                  <a:latin typeface="Lato"/>
                  <a:ea typeface="Lato"/>
                  <a:cs typeface="Lato"/>
                  <a:sym typeface="Lato"/>
                </a:rPr>
                <a:t>otros</a:t>
              </a:r>
              <a:r>
                <a:rPr lang="en-US" sz="1400" i="0" u="none" strike="noStrike" cap="none" dirty="0">
                  <a:solidFill>
                    <a:schemeClr val="dk1"/>
                  </a:solidFill>
                  <a:latin typeface="Lato"/>
                  <a:ea typeface="Lato"/>
                  <a:cs typeface="Lato"/>
                  <a:sym typeface="Lato"/>
                </a:rPr>
                <a:t> </a:t>
              </a:r>
              <a:r>
                <a:rPr lang="en-US" sz="1400" i="0" u="none" strike="noStrike" cap="none" dirty="0" err="1">
                  <a:solidFill>
                    <a:schemeClr val="dk1"/>
                  </a:solidFill>
                  <a:latin typeface="Lato"/>
                  <a:ea typeface="Lato"/>
                  <a:cs typeface="Lato"/>
                  <a:sym typeface="Lato"/>
                </a:rPr>
                <a:t>programas</a:t>
              </a:r>
              <a:r>
                <a:rPr lang="en-US" sz="1400" i="0" u="none" strike="noStrike" cap="none" dirty="0">
                  <a:solidFill>
                    <a:schemeClr val="dk1"/>
                  </a:solidFill>
                  <a:latin typeface="Lato"/>
                  <a:ea typeface="Lato"/>
                  <a:cs typeface="Lato"/>
                  <a:sym typeface="Lato"/>
                </a:rPr>
                <a:t> de </a:t>
              </a:r>
              <a:r>
                <a:rPr lang="en-US" sz="1400" i="0" u="none" strike="noStrike" cap="none" dirty="0" err="1">
                  <a:solidFill>
                    <a:schemeClr val="dk1"/>
                  </a:solidFill>
                  <a:latin typeface="Lato"/>
                  <a:ea typeface="Lato"/>
                  <a:cs typeface="Lato"/>
                  <a:sym typeface="Lato"/>
                </a:rPr>
                <a:t>vivienda</a:t>
              </a:r>
              <a:r>
                <a:rPr lang="en-US" sz="1400" i="0" u="none" strike="noStrike" cap="none" dirty="0">
                  <a:solidFill>
                    <a:schemeClr val="dk1"/>
                  </a:solidFill>
                  <a:latin typeface="Lato"/>
                  <a:ea typeface="Lato"/>
                  <a:cs typeface="Lato"/>
                  <a:sym typeface="Lato"/>
                </a:rPr>
                <a:t>, </a:t>
              </a:r>
              <a:r>
                <a:rPr lang="en-US" sz="1400" i="0" u="none" strike="noStrike" cap="none" dirty="0" err="1">
                  <a:solidFill>
                    <a:schemeClr val="dk1"/>
                  </a:solidFill>
                  <a:latin typeface="Lato"/>
                  <a:ea typeface="Lato"/>
                  <a:cs typeface="Lato"/>
                  <a:sym typeface="Lato"/>
                </a:rPr>
                <a:t>pero</a:t>
              </a:r>
              <a:r>
                <a:rPr lang="en-US" sz="1400" i="0" u="none" strike="noStrike" cap="none"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sí</a:t>
              </a:r>
              <a:r>
                <a:rPr lang="en-US" dirty="0">
                  <a:solidFill>
                    <a:schemeClr val="dk1"/>
                  </a:solidFill>
                  <a:latin typeface="Lato"/>
                  <a:ea typeface="Lato"/>
                  <a:cs typeface="Lato"/>
                  <a:sym typeface="Lato"/>
                </a:rPr>
                <a:t> </a:t>
              </a:r>
              <a:r>
                <a:rPr lang="en-US" dirty="0" err="1">
                  <a:solidFill>
                    <a:schemeClr val="dk1"/>
                  </a:solidFill>
                  <a:latin typeface="Lato"/>
                  <a:ea typeface="Lato"/>
                  <a:cs typeface="Lato"/>
                  <a:sym typeface="Lato"/>
                </a:rPr>
                <a:t>están</a:t>
              </a:r>
              <a:r>
                <a:rPr lang="en-US" sz="1400" i="0" u="none" strike="noStrike" cap="none" dirty="0">
                  <a:solidFill>
                    <a:schemeClr val="dk1"/>
                  </a:solidFill>
                  <a:latin typeface="Lato"/>
                  <a:ea typeface="Lato"/>
                  <a:cs typeface="Lato"/>
                  <a:sym typeface="Lato"/>
                </a:rPr>
                <a:t> </a:t>
              </a:r>
              <a:r>
                <a:rPr lang="en-US" sz="1400" i="0" u="none" strike="noStrike" cap="none" dirty="0" err="1">
                  <a:solidFill>
                    <a:schemeClr val="dk1"/>
                  </a:solidFill>
                  <a:latin typeface="Lato"/>
                  <a:ea typeface="Lato"/>
                  <a:cs typeface="Lato"/>
                  <a:sym typeface="Lato"/>
                </a:rPr>
                <a:t>permitidos</a:t>
              </a:r>
              <a:r>
                <a:rPr lang="en-US" sz="1400" i="0" u="none" strike="noStrike" cap="none" dirty="0">
                  <a:solidFill>
                    <a:schemeClr val="dk1"/>
                  </a:solidFill>
                  <a:latin typeface="Lato"/>
                  <a:ea typeface="Lato"/>
                  <a:cs typeface="Lato"/>
                  <a:sym typeface="Lato"/>
                </a:rPr>
                <a:t> </a:t>
              </a:r>
              <a:r>
                <a:rPr lang="en-US" sz="1400" i="0" u="none" strike="noStrike" cap="none" dirty="0" err="1">
                  <a:solidFill>
                    <a:schemeClr val="dk1"/>
                  </a:solidFill>
                  <a:latin typeface="Lato"/>
                  <a:ea typeface="Lato"/>
                  <a:cs typeface="Lato"/>
                  <a:sym typeface="Lato"/>
                </a:rPr>
                <a:t>vivir</a:t>
              </a:r>
              <a:r>
                <a:rPr lang="en-US" sz="1400" i="0" u="none" strike="noStrike" cap="none" dirty="0">
                  <a:solidFill>
                    <a:schemeClr val="dk1"/>
                  </a:solidFill>
                  <a:latin typeface="Lato"/>
                  <a:ea typeface="Lato"/>
                  <a:cs typeface="Lato"/>
                  <a:sym typeface="Lato"/>
                </a:rPr>
                <a:t> con </a:t>
              </a:r>
              <a:r>
                <a:rPr lang="en-US" sz="1400" i="0" u="none" strike="noStrike" cap="none" dirty="0" err="1">
                  <a:solidFill>
                    <a:schemeClr val="dk1"/>
                  </a:solidFill>
                  <a:latin typeface="Lato"/>
                  <a:ea typeface="Lato"/>
                  <a:cs typeface="Lato"/>
                  <a:sym typeface="Lato"/>
                </a:rPr>
                <a:t>familiares</a:t>
              </a:r>
              <a:r>
                <a:rPr lang="en-US" sz="1400" i="0" u="none" strike="noStrike" cap="none" dirty="0">
                  <a:solidFill>
                    <a:schemeClr val="dk1"/>
                  </a:solidFill>
                  <a:latin typeface="Lato"/>
                  <a:ea typeface="Lato"/>
                  <a:cs typeface="Lato"/>
                  <a:sym typeface="Lato"/>
                </a:rPr>
                <a:t> que </a:t>
              </a:r>
              <a:r>
                <a:rPr lang="en-US" sz="1400" i="0" u="none" strike="noStrike" cap="none" dirty="0" err="1">
                  <a:solidFill>
                    <a:schemeClr val="dk1"/>
                  </a:solidFill>
                  <a:latin typeface="Lato"/>
                  <a:ea typeface="Lato"/>
                  <a:cs typeface="Lato"/>
                  <a:sym typeface="Lato"/>
                </a:rPr>
                <a:t>sean</a:t>
              </a:r>
              <a:r>
                <a:rPr lang="en-US" sz="1400" i="0" u="none" strike="noStrike" cap="none" dirty="0">
                  <a:solidFill>
                    <a:schemeClr val="dk1"/>
                  </a:solidFill>
                  <a:latin typeface="Lato"/>
                  <a:ea typeface="Lato"/>
                  <a:cs typeface="Lato"/>
                  <a:sym typeface="Lato"/>
                </a:rPr>
                <a:t> </a:t>
              </a:r>
              <a:r>
                <a:rPr lang="en-US" sz="1400" i="0" u="none" strike="noStrike" cap="none" dirty="0" err="1">
                  <a:solidFill>
                    <a:schemeClr val="dk1"/>
                  </a:solidFill>
                  <a:latin typeface="Lato"/>
                  <a:ea typeface="Lato"/>
                  <a:cs typeface="Lato"/>
                  <a:sym typeface="Lato"/>
                </a:rPr>
                <a:t>elegibles</a:t>
              </a:r>
              <a:r>
                <a:rPr lang="en-US" sz="1400" i="0" u="none" strike="noStrike" cap="none" dirty="0">
                  <a:solidFill>
                    <a:schemeClr val="dk1"/>
                  </a:solidFill>
                  <a:latin typeface="Lato"/>
                  <a:ea typeface="Lato"/>
                  <a:cs typeface="Lato"/>
                  <a:sym typeface="Lato"/>
                </a:rPr>
                <a:t>.  </a:t>
              </a:r>
              <a:endParaRPr sz="1400" i="0" u="none" strike="noStrike" cap="none" dirty="0">
                <a:solidFill>
                  <a:schemeClr val="dk1"/>
                </a:solidFill>
                <a:latin typeface="Lato"/>
                <a:ea typeface="Lato"/>
                <a:cs typeface="Lato"/>
                <a:sym typeface="Lato"/>
              </a:endParaRPr>
            </a:p>
          </p:txBody>
        </p:sp>
        <p:sp>
          <p:nvSpPr>
            <p:cNvPr id="551" name="Google Shape;551;p29"/>
            <p:cNvSpPr/>
            <p:nvPr/>
          </p:nvSpPr>
          <p:spPr>
            <a:xfrm>
              <a:off x="3580310" y="1395078"/>
              <a:ext cx="3398820"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29"/>
            <p:cNvSpPr txBox="1"/>
            <p:nvPr/>
          </p:nvSpPr>
          <p:spPr>
            <a:xfrm>
              <a:off x="3671113" y="1485881"/>
              <a:ext cx="3217214" cy="1678498"/>
            </a:xfrm>
            <a:prstGeom prst="rect">
              <a:avLst/>
            </a:prstGeom>
            <a:noFill/>
            <a:ln>
              <a:noFill/>
            </a:ln>
          </p:spPr>
          <p:txBody>
            <a:bodyPr spcFirstLastPara="1" wrap="square" lIns="53325" tIns="53325" rIns="53325" bIns="53325" anchor="ctr" anchorCtr="0">
              <a:noAutofit/>
            </a:bodyPr>
            <a:lstStyle/>
            <a:p>
              <a:pPr marL="0" lvl="0" indent="0" algn="ctr" rtl="0">
                <a:lnSpc>
                  <a:spcPct val="90000"/>
                </a:lnSpc>
                <a:spcBef>
                  <a:spcPts val="0"/>
                </a:spcBef>
                <a:spcAft>
                  <a:spcPts val="0"/>
                </a:spcAft>
                <a:buClr>
                  <a:schemeClr val="lt1"/>
                </a:buClr>
                <a:buSzPts val="1400"/>
                <a:buFont typeface="Calibri"/>
                <a:buNone/>
              </a:pPr>
              <a:r>
                <a:rPr lang="en-US" sz="1300" dirty="0">
                  <a:solidFill>
                    <a:schemeClr val="dk1"/>
                  </a:solidFill>
                  <a:latin typeface="Lato"/>
                  <a:ea typeface="Lato"/>
                  <a:cs typeface="Lato"/>
                  <a:sym typeface="Lato"/>
                </a:rPr>
                <a:t>Las </a:t>
              </a:r>
              <a:r>
                <a:rPr lang="en-US" sz="1300" dirty="0" err="1">
                  <a:solidFill>
                    <a:schemeClr val="dk1"/>
                  </a:solidFill>
                  <a:latin typeface="Lato"/>
                  <a:ea typeface="Lato"/>
                  <a:cs typeface="Lato"/>
                  <a:sym typeface="Lato"/>
                </a:rPr>
                <a:t>ayudas</a:t>
              </a:r>
              <a:r>
                <a:rPr lang="en-US" sz="1300" dirty="0">
                  <a:solidFill>
                    <a:schemeClr val="dk1"/>
                  </a:solidFill>
                  <a:latin typeface="Lato"/>
                  <a:ea typeface="Lato"/>
                  <a:cs typeface="Lato"/>
                  <a:sym typeface="Lato"/>
                </a:rPr>
                <a:t> federales de la </a:t>
              </a:r>
              <a:r>
                <a:rPr lang="en-US" sz="1300" dirty="0" err="1">
                  <a:solidFill>
                    <a:schemeClr val="dk1"/>
                  </a:solidFill>
                  <a:latin typeface="Lato"/>
                  <a:ea typeface="Lato"/>
                  <a:cs typeface="Lato"/>
                  <a:sym typeface="Lato"/>
                </a:rPr>
                <a:t>sección</a:t>
              </a:r>
              <a:r>
                <a:rPr lang="en-US" sz="1300" dirty="0">
                  <a:solidFill>
                    <a:schemeClr val="dk1"/>
                  </a:solidFill>
                  <a:latin typeface="Lato"/>
                  <a:ea typeface="Lato"/>
                  <a:cs typeface="Lato"/>
                  <a:sym typeface="Lato"/>
                </a:rPr>
                <a:t> 8 y de la </a:t>
              </a:r>
              <a:r>
                <a:rPr lang="en-US" sz="1300" dirty="0" err="1">
                  <a:solidFill>
                    <a:schemeClr val="dk1"/>
                  </a:solidFill>
                  <a:latin typeface="Lato"/>
                  <a:ea typeface="Lato"/>
                  <a:cs typeface="Lato"/>
                  <a:sym typeface="Lato"/>
                </a:rPr>
                <a:t>vivienda</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pública</a:t>
              </a:r>
              <a:r>
                <a:rPr lang="en-US" sz="1300" dirty="0">
                  <a:solidFill>
                    <a:schemeClr val="dk1"/>
                  </a:solidFill>
                  <a:latin typeface="Lato"/>
                  <a:ea typeface="Lato"/>
                  <a:cs typeface="Lato"/>
                  <a:sym typeface="Lato"/>
                </a:rPr>
                <a:t> que </a:t>
              </a:r>
              <a:r>
                <a:rPr lang="en-US" sz="1300" dirty="0" err="1">
                  <a:solidFill>
                    <a:schemeClr val="dk1"/>
                  </a:solidFill>
                  <a:latin typeface="Lato"/>
                  <a:ea typeface="Lato"/>
                  <a:cs typeface="Lato"/>
                  <a:sym typeface="Lato"/>
                </a:rPr>
                <a:t>reciben</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los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ciudadanos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estadounidenses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los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residentes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legales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permanentes</a:t>
              </a:r>
              <a:r>
                <a:rPr lang="en-US" sz="1300" dirty="0">
                  <a:solidFill>
                    <a:schemeClr val="dk1"/>
                  </a:solidFill>
                  <a:latin typeface="Lato"/>
                  <a:ea typeface="Lato"/>
                  <a:cs typeface="Lato"/>
                  <a:sym typeface="Lato"/>
                </a:rPr>
                <a:t> u </a:t>
              </a:r>
              <a:r>
                <a:rPr lang="en-US" sz="1300" dirty="0" err="1">
                  <a:solidFill>
                    <a:schemeClr val="dk1"/>
                  </a:solidFill>
                  <a:latin typeface="Lato"/>
                  <a:ea typeface="Lato"/>
                  <a:cs typeface="Lato"/>
                  <a:sym typeface="Lato"/>
                </a:rPr>
                <a:t>otros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hijos</a:t>
              </a:r>
              <a:r>
                <a:rPr lang="en-US" sz="1300" dirty="0">
                  <a:solidFill>
                    <a:schemeClr val="dk1"/>
                  </a:solidFill>
                  <a:latin typeface="Lato"/>
                  <a:ea typeface="Lato"/>
                  <a:cs typeface="Lato"/>
                  <a:sym typeface="Lato"/>
                </a:rPr>
                <a:t> y </a:t>
              </a:r>
              <a:r>
                <a:rPr lang="en-US" sz="1300" dirty="0" err="1">
                  <a:solidFill>
                    <a:schemeClr val="dk1"/>
                  </a:solidFill>
                  <a:latin typeface="Lato"/>
                  <a:ea typeface="Lato"/>
                  <a:cs typeface="Lato"/>
                  <a:sym typeface="Lato"/>
                </a:rPr>
                <a:t>familiares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inmigrantes</a:t>
              </a:r>
              <a:r>
                <a:rPr lang="en-US" sz="1300" dirty="0">
                  <a:solidFill>
                    <a:schemeClr val="dk1"/>
                  </a:solidFill>
                  <a:latin typeface="Lato"/>
                  <a:ea typeface="Lato"/>
                  <a:cs typeface="Lato"/>
                  <a:sym typeface="Lato"/>
                </a:rPr>
                <a:t> que </a:t>
              </a:r>
              <a:r>
                <a:rPr lang="en-US" sz="1300" dirty="0" err="1">
                  <a:solidFill>
                    <a:schemeClr val="dk1"/>
                  </a:solidFill>
                  <a:latin typeface="Lato"/>
                  <a:ea typeface="Lato"/>
                  <a:cs typeface="Lato"/>
                  <a:sym typeface="Lato"/>
                </a:rPr>
                <a:t>cumplen</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los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requisitos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migratorios</a:t>
              </a:r>
              <a:r>
                <a:rPr lang="en-US" sz="1300" dirty="0">
                  <a:solidFill>
                    <a:schemeClr val="dk1"/>
                  </a:solidFill>
                  <a:latin typeface="Lato"/>
                  <a:ea typeface="Lato"/>
                  <a:cs typeface="Lato"/>
                  <a:sym typeface="Lato"/>
                </a:rPr>
                <a:t> no </a:t>
              </a:r>
              <a:r>
                <a:rPr lang="en-US" sz="1300" dirty="0" err="1">
                  <a:solidFill>
                    <a:schemeClr val="dk1"/>
                  </a:solidFill>
                  <a:latin typeface="Lato"/>
                  <a:ea typeface="Lato"/>
                  <a:cs typeface="Lato"/>
                  <a:sym typeface="Lato"/>
                </a:rPr>
                <a:t>afectan</a:t>
              </a:r>
              <a:r>
                <a:rPr lang="en-US" sz="1300" dirty="0">
                  <a:solidFill>
                    <a:schemeClr val="dk1"/>
                  </a:solidFill>
                  <a:latin typeface="Lato"/>
                  <a:ea typeface="Lato"/>
                  <a:cs typeface="Lato"/>
                  <a:sym typeface="Lato"/>
                </a:rPr>
                <a:t> a </a:t>
              </a:r>
              <a:r>
                <a:rPr lang="en-US" sz="1300" dirty="0" err="1">
                  <a:solidFill>
                    <a:schemeClr val="dk1"/>
                  </a:solidFill>
                  <a:latin typeface="Lato"/>
                  <a:ea typeface="Lato"/>
                  <a:cs typeface="Lato"/>
                  <a:sym typeface="Lato"/>
                </a:rPr>
                <a:t>los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familiares</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indocumentados</a:t>
              </a:r>
              <a:r>
                <a:rPr lang="en-US" sz="1300" dirty="0">
                  <a:solidFill>
                    <a:schemeClr val="dk1"/>
                  </a:solidFill>
                  <a:latin typeface="Lato"/>
                  <a:ea typeface="Lato"/>
                  <a:cs typeface="Lato"/>
                  <a:sym typeface="Lato"/>
                </a:rPr>
                <a:t> que </a:t>
              </a:r>
              <a:r>
                <a:rPr lang="en-US" sz="1300" dirty="0" err="1">
                  <a:solidFill>
                    <a:schemeClr val="dk1"/>
                  </a:solidFill>
                  <a:latin typeface="Lato"/>
                  <a:ea typeface="Lato"/>
                  <a:cs typeface="Lato"/>
                  <a:sym typeface="Lato"/>
                </a:rPr>
                <a:t>desean</a:t>
              </a:r>
              <a:r>
                <a:rPr lang="en-US" sz="1300" dirty="0">
                  <a:solidFill>
                    <a:schemeClr val="dk1"/>
                  </a:solidFill>
                  <a:latin typeface="Lato"/>
                  <a:ea typeface="Lato"/>
                  <a:cs typeface="Lato"/>
                  <a:sym typeface="Lato"/>
                </a:rPr>
                <a:t> </a:t>
              </a:r>
              <a:r>
                <a:rPr lang="en-US" sz="1300" dirty="0" err="1">
                  <a:solidFill>
                    <a:schemeClr val="dk1"/>
                  </a:solidFill>
                  <a:latin typeface="Lato"/>
                  <a:ea typeface="Lato"/>
                  <a:cs typeface="Lato"/>
                  <a:sym typeface="Lato"/>
                </a:rPr>
                <a:t>ajustarse</a:t>
              </a:r>
              <a:r>
                <a:rPr lang="en-US" sz="1300" dirty="0">
                  <a:solidFill>
                    <a:schemeClr val="dk1"/>
                  </a:solidFill>
                  <a:latin typeface="Lato"/>
                  <a:ea typeface="Lato"/>
                  <a:cs typeface="Lato"/>
                  <a:sym typeface="Lato"/>
                </a:rPr>
                <a:t> al </a:t>
              </a:r>
              <a:r>
                <a:rPr lang="en-US" sz="1300" dirty="0" err="1">
                  <a:solidFill>
                    <a:schemeClr val="dk1"/>
                  </a:solidFill>
                  <a:latin typeface="Lato"/>
                  <a:ea typeface="Lato"/>
                  <a:cs typeface="Lato"/>
                  <a:sym typeface="Lato"/>
                </a:rPr>
                <a:t>estatus</a:t>
              </a:r>
              <a:r>
                <a:rPr lang="en-US" sz="1300" dirty="0">
                  <a:solidFill>
                    <a:schemeClr val="dk1"/>
                  </a:solidFill>
                  <a:latin typeface="Lato"/>
                  <a:ea typeface="Lato"/>
                  <a:cs typeface="Lato"/>
                  <a:sym typeface="Lato"/>
                </a:rPr>
                <a:t> legal. </a:t>
              </a:r>
              <a:endParaRPr sz="1300" i="0" u="none" strike="noStrike" cap="none" dirty="0">
                <a:solidFill>
                  <a:schemeClr val="dk1"/>
                </a:solidFill>
                <a:latin typeface="Lato"/>
                <a:ea typeface="Lato"/>
                <a:cs typeface="Lato"/>
                <a:sym typeface="Lato"/>
              </a:endParaRPr>
            </a:p>
          </p:txBody>
        </p:sp>
        <p:sp>
          <p:nvSpPr>
            <p:cNvPr id="553" name="Google Shape;553;p29"/>
            <p:cNvSpPr/>
            <p:nvPr/>
          </p:nvSpPr>
          <p:spPr>
            <a:xfrm>
              <a:off x="7118304" y="1410573"/>
              <a:ext cx="3398820" cy="1860104"/>
            </a:xfrm>
            <a:prstGeom prst="roundRect">
              <a:avLst>
                <a:gd name="adj" fmla="val 16667"/>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29"/>
            <p:cNvSpPr txBox="1"/>
            <p:nvPr/>
          </p:nvSpPr>
          <p:spPr>
            <a:xfrm>
              <a:off x="7209107" y="1501376"/>
              <a:ext cx="3217214" cy="1678498"/>
            </a:xfrm>
            <a:prstGeom prst="rect">
              <a:avLst/>
            </a:prstGeom>
            <a:noFill/>
            <a:ln>
              <a:noFill/>
            </a:ln>
          </p:spPr>
          <p:txBody>
            <a:bodyPr spcFirstLastPara="1" wrap="square" lIns="53325" tIns="53325" rIns="53325" bIns="533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rgbClr val="212121"/>
                  </a:solidFill>
                  <a:highlight>
                    <a:srgbClr val="FFFFFF"/>
                  </a:highlight>
                  <a:latin typeface="Lato"/>
                  <a:ea typeface="Lato"/>
                  <a:cs typeface="Lato"/>
                  <a:sym typeface="Lato"/>
                </a:rPr>
                <a:t>Programas de asistencia para el pago de alquiler, bonos de vivienda, asistencia hipotecaria no </a:t>
              </a:r>
              <a:r>
                <a:rPr lang="en-US" sz="1300">
                  <a:solidFill>
                    <a:schemeClr val="dk1"/>
                  </a:solidFill>
                  <a:latin typeface="Lato"/>
                  <a:ea typeface="Lato"/>
                  <a:cs typeface="Lato"/>
                  <a:sym typeface="Lato"/>
                </a:rPr>
                <a:t>afectan a los familiares indocumentados que desean ajustarse al estatus legal. </a:t>
              </a:r>
              <a:endParaRPr>
                <a:solidFill>
                  <a:srgbClr val="212121"/>
                </a:solidFill>
                <a:highlight>
                  <a:srgbClr val="FFFFFF"/>
                </a:highlight>
                <a:latin typeface="Lato"/>
                <a:ea typeface="Lato"/>
                <a:cs typeface="Lato"/>
                <a:sym typeface="Lato"/>
              </a:endParaRPr>
            </a:p>
            <a:p>
              <a:pPr marL="0" marR="0" lvl="0" indent="0" algn="ctr" rtl="0">
                <a:lnSpc>
                  <a:spcPct val="90000"/>
                </a:lnSpc>
                <a:spcBef>
                  <a:spcPts val="600"/>
                </a:spcBef>
                <a:spcAft>
                  <a:spcPts val="0"/>
                </a:spcAft>
                <a:buClr>
                  <a:schemeClr val="lt1"/>
                </a:buClr>
                <a:buSzPts val="1400"/>
                <a:buFont typeface="Calibri"/>
                <a:buNone/>
              </a:pPr>
              <a:endParaRPr>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9"/>
        <p:cNvGrpSpPr/>
        <p:nvPr/>
      </p:nvGrpSpPr>
      <p:grpSpPr>
        <a:xfrm>
          <a:off x="0" y="0"/>
          <a:ext cx="0" cy="0"/>
          <a:chOff x="0" y="0"/>
          <a:chExt cx="0" cy="0"/>
        </a:xfrm>
      </p:grpSpPr>
      <p:sp>
        <p:nvSpPr>
          <p:cNvPr id="560" name="Google Shape;560;p23"/>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b="1">
                <a:latin typeface="Raleway"/>
                <a:ea typeface="Raleway"/>
                <a:cs typeface="Raleway"/>
                <a:sym typeface="Raleway"/>
              </a:rPr>
              <a:t>Servicios gratuitos de traducción e interpretación</a:t>
            </a:r>
            <a:endParaRPr>
              <a:latin typeface="Raleway"/>
              <a:ea typeface="Raleway"/>
              <a:cs typeface="Raleway"/>
              <a:sym typeface="Raleway"/>
            </a:endParaRPr>
          </a:p>
        </p:txBody>
      </p:sp>
      <p:sp>
        <p:nvSpPr>
          <p:cNvPr id="561" name="Google Shape;561;p23"/>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2" name="Google Shape;562;p23"/>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p23"/>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64" name="Google Shape;564;p23"/>
          <p:cNvGrpSpPr/>
          <p:nvPr/>
        </p:nvGrpSpPr>
        <p:grpSpPr>
          <a:xfrm>
            <a:off x="2784824" y="1761852"/>
            <a:ext cx="7469945" cy="4932954"/>
            <a:chOff x="1507169" y="2402"/>
            <a:chExt cx="7469945" cy="4932954"/>
          </a:xfrm>
        </p:grpSpPr>
        <p:sp>
          <p:nvSpPr>
            <p:cNvPr id="565" name="Google Shape;565;p23"/>
            <p:cNvSpPr/>
            <p:nvPr/>
          </p:nvSpPr>
          <p:spPr>
            <a:xfrm rot="10800000">
              <a:off x="1978223" y="2402"/>
              <a:ext cx="6998891" cy="1158381"/>
            </a:xfrm>
            <a:prstGeom prst="homePlate">
              <a:avLst>
                <a:gd name="adj" fmla="val 50000"/>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23"/>
            <p:cNvSpPr txBox="1"/>
            <p:nvPr/>
          </p:nvSpPr>
          <p:spPr>
            <a:xfrm>
              <a:off x="2267818" y="2402"/>
              <a:ext cx="6709296" cy="1158381"/>
            </a:xfrm>
            <a:prstGeom prst="rect">
              <a:avLst/>
            </a:prstGeom>
            <a:noFill/>
            <a:ln>
              <a:noFill/>
            </a:ln>
          </p:spPr>
          <p:txBody>
            <a:bodyPr spcFirstLastPara="1" wrap="square" lIns="427275" tIns="60950" rIns="113775"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i="0" u="none" strike="noStrike" cap="none">
                  <a:solidFill>
                    <a:schemeClr val="dk1"/>
                  </a:solidFill>
                  <a:latin typeface="Lato"/>
                  <a:ea typeface="Lato"/>
                  <a:cs typeface="Lato"/>
                  <a:sym typeface="Lato"/>
                </a:rPr>
                <a:t>Todas las personas tienen derecho a solicitar un intérprete en cualquier tribunal de IL cuando se presentan ante el secretario para los casos civiles</a:t>
              </a:r>
              <a:endParaRPr sz="1400" i="0" u="none" strike="noStrike" cap="none">
                <a:solidFill>
                  <a:schemeClr val="dk1"/>
                </a:solidFill>
                <a:latin typeface="Lato"/>
                <a:ea typeface="Lato"/>
                <a:cs typeface="Lato"/>
                <a:sym typeface="Lato"/>
              </a:endParaRPr>
            </a:p>
          </p:txBody>
        </p:sp>
        <p:sp>
          <p:nvSpPr>
            <p:cNvPr id="567" name="Google Shape;567;p23"/>
            <p:cNvSpPr/>
            <p:nvPr/>
          </p:nvSpPr>
          <p:spPr>
            <a:xfrm>
              <a:off x="1507169" y="97117"/>
              <a:ext cx="968951" cy="968951"/>
            </a:xfrm>
            <a:prstGeom prst="ellipse">
              <a:avLst/>
            </a:prstGeom>
            <a:blipFill rotWithShape="1">
              <a:blip r:embed="rId3">
                <a:alphaModFix/>
              </a:blip>
              <a:stretch>
                <a:fillRect/>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23"/>
            <p:cNvSpPr/>
            <p:nvPr/>
          </p:nvSpPr>
          <p:spPr>
            <a:xfrm rot="10800000">
              <a:off x="1998355" y="1450023"/>
              <a:ext cx="6972049" cy="968951"/>
            </a:xfrm>
            <a:prstGeom prst="homePlate">
              <a:avLst>
                <a:gd name="adj" fmla="val 50000"/>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23"/>
            <p:cNvSpPr txBox="1"/>
            <p:nvPr/>
          </p:nvSpPr>
          <p:spPr>
            <a:xfrm>
              <a:off x="2240593" y="1450023"/>
              <a:ext cx="6729811" cy="968951"/>
            </a:xfrm>
            <a:prstGeom prst="rect">
              <a:avLst/>
            </a:prstGeom>
            <a:noFill/>
            <a:ln>
              <a:noFill/>
            </a:ln>
          </p:spPr>
          <p:txBody>
            <a:bodyPr spcFirstLastPara="1" wrap="square" lIns="427275" tIns="60950" rIns="113775"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i="0" u="none" strike="noStrike" cap="none">
                  <a:solidFill>
                    <a:schemeClr val="dk1"/>
                  </a:solidFill>
                  <a:latin typeface="Lato"/>
                  <a:ea typeface="Lato"/>
                  <a:cs typeface="Lato"/>
                  <a:sym typeface="Lato"/>
                </a:rPr>
                <a:t>Los propietarios deben asegurarse de que los inquilinos entienden el contrato de arrendamiento y </a:t>
              </a:r>
              <a:r>
                <a:rPr lang="en-US" sz="1600">
                  <a:solidFill>
                    <a:schemeClr val="dk1"/>
                  </a:solidFill>
                  <a:latin typeface="Lato"/>
                  <a:ea typeface="Lato"/>
                  <a:cs typeface="Lato"/>
                  <a:sym typeface="Lato"/>
                </a:rPr>
                <a:t>proporcionar</a:t>
              </a:r>
              <a:r>
                <a:rPr lang="en-US" sz="1600" i="0" u="none" strike="noStrike" cap="none">
                  <a:solidFill>
                    <a:schemeClr val="dk1"/>
                  </a:solidFill>
                  <a:latin typeface="Lato"/>
                  <a:ea typeface="Lato"/>
                  <a:cs typeface="Lato"/>
                  <a:sym typeface="Lato"/>
                </a:rPr>
                <a:t> en formatos alternativos (por ejemplo, proporcionar un contrato escrito en español)</a:t>
              </a:r>
              <a:endParaRPr sz="1400" i="0" u="none" strike="noStrike" cap="none">
                <a:solidFill>
                  <a:schemeClr val="dk1"/>
                </a:solidFill>
                <a:latin typeface="Lato"/>
                <a:ea typeface="Lato"/>
                <a:cs typeface="Lato"/>
                <a:sym typeface="Lato"/>
              </a:endParaRPr>
            </a:p>
          </p:txBody>
        </p:sp>
        <p:sp>
          <p:nvSpPr>
            <p:cNvPr id="570" name="Google Shape;570;p23"/>
            <p:cNvSpPr/>
            <p:nvPr/>
          </p:nvSpPr>
          <p:spPr>
            <a:xfrm>
              <a:off x="1513879" y="1450023"/>
              <a:ext cx="968951" cy="968951"/>
            </a:xfrm>
            <a:prstGeom prst="ellipse">
              <a:avLst/>
            </a:prstGeom>
            <a:blipFill rotWithShape="1">
              <a:blip r:embed="rId4">
                <a:alphaModFix/>
              </a:blip>
              <a:stretch>
                <a:fillRect/>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23"/>
            <p:cNvSpPr/>
            <p:nvPr/>
          </p:nvSpPr>
          <p:spPr>
            <a:xfrm rot="10800000">
              <a:off x="1998355" y="2708214"/>
              <a:ext cx="6972049" cy="968951"/>
            </a:xfrm>
            <a:prstGeom prst="homePlate">
              <a:avLst>
                <a:gd name="adj" fmla="val 50000"/>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23"/>
            <p:cNvSpPr txBox="1"/>
            <p:nvPr/>
          </p:nvSpPr>
          <p:spPr>
            <a:xfrm>
              <a:off x="2240593" y="2708214"/>
              <a:ext cx="6729811" cy="968951"/>
            </a:xfrm>
            <a:prstGeom prst="rect">
              <a:avLst/>
            </a:prstGeom>
            <a:noFill/>
            <a:ln>
              <a:noFill/>
            </a:ln>
          </p:spPr>
          <p:txBody>
            <a:bodyPr spcFirstLastPara="1" wrap="square" lIns="427275" tIns="60950" rIns="113775"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i="0" u="none" strike="noStrike" cap="none">
                  <a:solidFill>
                    <a:schemeClr val="dk1"/>
                  </a:solidFill>
                  <a:latin typeface="Lato"/>
                  <a:ea typeface="Lato"/>
                  <a:cs typeface="Lato"/>
                  <a:sym typeface="Lato"/>
                </a:rPr>
                <a:t>Si un posible inquilino trae un intérprete/traductor, los propietarios deben trabajar con el intérprete/traductor</a:t>
              </a:r>
              <a:endParaRPr sz="1400" i="0" u="none" strike="noStrike" cap="none">
                <a:solidFill>
                  <a:schemeClr val="dk1"/>
                </a:solidFill>
                <a:latin typeface="Lato"/>
                <a:ea typeface="Lato"/>
                <a:cs typeface="Lato"/>
                <a:sym typeface="Lato"/>
              </a:endParaRPr>
            </a:p>
          </p:txBody>
        </p:sp>
        <p:sp>
          <p:nvSpPr>
            <p:cNvPr id="573" name="Google Shape;573;p23"/>
            <p:cNvSpPr/>
            <p:nvPr/>
          </p:nvSpPr>
          <p:spPr>
            <a:xfrm>
              <a:off x="1513879" y="2708214"/>
              <a:ext cx="968951" cy="968951"/>
            </a:xfrm>
            <a:prstGeom prst="ellipse">
              <a:avLst/>
            </a:prstGeom>
            <a:blipFill rotWithShape="1">
              <a:blip r:embed="rId5">
                <a:alphaModFix/>
              </a:blip>
              <a:stretch>
                <a:fillRect/>
              </a:stretch>
            </a:blip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23"/>
            <p:cNvSpPr/>
            <p:nvPr/>
          </p:nvSpPr>
          <p:spPr>
            <a:xfrm rot="10800000">
              <a:off x="1998355" y="3966405"/>
              <a:ext cx="6972049" cy="968951"/>
            </a:xfrm>
            <a:prstGeom prst="homePlate">
              <a:avLst>
                <a:gd name="adj" fmla="val 50000"/>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23"/>
            <p:cNvSpPr txBox="1"/>
            <p:nvPr/>
          </p:nvSpPr>
          <p:spPr>
            <a:xfrm>
              <a:off x="2240593" y="3966405"/>
              <a:ext cx="6729811" cy="968951"/>
            </a:xfrm>
            <a:prstGeom prst="rect">
              <a:avLst/>
            </a:prstGeom>
            <a:noFill/>
            <a:ln>
              <a:noFill/>
            </a:ln>
          </p:spPr>
          <p:txBody>
            <a:bodyPr spcFirstLastPara="1" wrap="square" lIns="427275" tIns="60950" rIns="113775"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dk1"/>
                  </a:solidFill>
                  <a:latin typeface="Lato"/>
                  <a:ea typeface="Lato"/>
                  <a:cs typeface="Lato"/>
                  <a:sym typeface="Lato"/>
                </a:rPr>
                <a:t>Aproximadamente el 16% de la población de Chicago tiene conocimientos limitados de inglés (LEP). Autoridad de la Vivienda de Chicago (CHA): </a:t>
              </a:r>
              <a:r>
                <a:rPr lang="en-US" sz="1600" b="1" i="0" u="sng" strike="noStrike" cap="none">
                  <a:solidFill>
                    <a:schemeClr val="dk1"/>
                  </a:solidFill>
                  <a:latin typeface="Lato"/>
                  <a:ea typeface="Lato"/>
                  <a:cs typeface="Lato"/>
                  <a:sym typeface="Lato"/>
                  <a:hlinkClick r:id="rId6">
                    <a:extLst>
                      <a:ext uri="{A12FA001-AC4F-418D-AE19-62706E023703}">
                        <ahyp:hlinkClr xmlns:ahyp="http://schemas.microsoft.com/office/drawing/2018/hyperlinkcolor" val="tx"/>
                      </a:ext>
                    </a:extLst>
                  </a:hlinkClick>
                </a:rPr>
                <a:t>chala@thecha.org</a:t>
              </a:r>
              <a:r>
                <a:rPr lang="en-US" sz="1600" b="1" i="0" u="none" strike="noStrike" cap="none">
                  <a:solidFill>
                    <a:schemeClr val="dk1"/>
                  </a:solidFill>
                  <a:latin typeface="Lato"/>
                  <a:ea typeface="Lato"/>
                  <a:cs typeface="Lato"/>
                  <a:sym typeface="Lato"/>
                </a:rPr>
                <a:t> | 312-742-8500</a:t>
              </a:r>
              <a:endParaRPr sz="1400" i="0" u="none" strike="noStrike" cap="none">
                <a:solidFill>
                  <a:schemeClr val="dk1"/>
                </a:solidFill>
                <a:latin typeface="Lato"/>
                <a:ea typeface="Lato"/>
                <a:cs typeface="Lato"/>
                <a:sym typeface="Lato"/>
              </a:endParaRPr>
            </a:p>
          </p:txBody>
        </p:sp>
        <p:sp>
          <p:nvSpPr>
            <p:cNvPr id="576" name="Google Shape;576;p23"/>
            <p:cNvSpPr/>
            <p:nvPr/>
          </p:nvSpPr>
          <p:spPr>
            <a:xfrm>
              <a:off x="1513879" y="3966405"/>
              <a:ext cx="968951" cy="968951"/>
            </a:xfrm>
            <a:prstGeom prst="ellipse">
              <a:avLst/>
            </a:prstGeom>
            <a:solidFill>
              <a:srgbClr val="FFE8CA"/>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77" name="Google Shape;577;p23" descr="A close up of a logo&#10;&#10;Description automatically generated"/>
          <p:cNvPicPr preferRelativeResize="0"/>
          <p:nvPr/>
        </p:nvPicPr>
        <p:blipFill rotWithShape="1">
          <a:blip r:embed="rId7">
            <a:alphaModFix/>
          </a:blip>
          <a:srcRect/>
          <a:stretch/>
        </p:blipFill>
        <p:spPr>
          <a:xfrm>
            <a:off x="10693527" y="160790"/>
            <a:ext cx="1320546" cy="589843"/>
          </a:xfrm>
          <a:prstGeom prst="rect">
            <a:avLst/>
          </a:prstGeom>
          <a:noFill/>
          <a:ln>
            <a:noFill/>
          </a:ln>
        </p:spPr>
      </p:pic>
      <p:pic>
        <p:nvPicPr>
          <p:cNvPr id="578" name="Google Shape;578;p23" descr="Chat with solid fill"/>
          <p:cNvPicPr preferRelativeResize="0"/>
          <p:nvPr/>
        </p:nvPicPr>
        <p:blipFill rotWithShape="1">
          <a:blip r:embed="rId8">
            <a:alphaModFix/>
          </a:blip>
          <a:srcRect/>
          <a:stretch/>
        </p:blipFill>
        <p:spPr>
          <a:xfrm>
            <a:off x="2820610" y="5777895"/>
            <a:ext cx="914400" cy="91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3"/>
        <p:cNvGrpSpPr/>
        <p:nvPr/>
      </p:nvGrpSpPr>
      <p:grpSpPr>
        <a:xfrm>
          <a:off x="0" y="0"/>
          <a:ext cx="0" cy="0"/>
          <a:chOff x="0" y="0"/>
          <a:chExt cx="0" cy="0"/>
        </a:xfrm>
      </p:grpSpPr>
      <p:sp>
        <p:nvSpPr>
          <p:cNvPr id="584" name="Google Shape;584;g1edfe3ef1ed_0_208"/>
          <p:cNvSpPr txBox="1">
            <a:spLocks noGrp="1"/>
          </p:cNvSpPr>
          <p:nvPr>
            <p:ph type="title"/>
          </p:nvPr>
        </p:nvSpPr>
        <p:spPr>
          <a:xfrm>
            <a:off x="1664406" y="299498"/>
            <a:ext cx="8859300" cy="11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30"/>
              <a:buFont typeface="Calibri"/>
              <a:buNone/>
            </a:pPr>
            <a:r>
              <a:rPr lang="en-US" sz="3230" b="1" dirty="0" err="1">
                <a:latin typeface="Raleway"/>
                <a:ea typeface="Raleway"/>
                <a:cs typeface="Raleway"/>
                <a:sym typeface="Raleway"/>
              </a:rPr>
              <a:t>Escenario</a:t>
            </a:r>
            <a:r>
              <a:rPr lang="en-US" sz="3230" b="1" dirty="0">
                <a:latin typeface="Raleway"/>
                <a:ea typeface="Raleway"/>
                <a:cs typeface="Raleway"/>
                <a:sym typeface="Raleway"/>
              </a:rPr>
              <a:t>: </a:t>
            </a:r>
            <a:r>
              <a:rPr lang="en-US" sz="3230" b="1" dirty="0" err="1">
                <a:latin typeface="Raleway"/>
                <a:ea typeface="Raleway"/>
                <a:cs typeface="Raleway"/>
                <a:sym typeface="Raleway"/>
              </a:rPr>
              <a:t>estoy</a:t>
            </a:r>
            <a:r>
              <a:rPr lang="en-US" sz="3230" b="1" dirty="0">
                <a:latin typeface="Raleway"/>
                <a:ea typeface="Raleway"/>
                <a:cs typeface="Raleway"/>
                <a:sym typeface="Raleway"/>
              </a:rPr>
              <a:t> </a:t>
            </a:r>
            <a:r>
              <a:rPr lang="en-US" sz="3230" b="1" dirty="0" err="1">
                <a:latin typeface="Raleway"/>
                <a:ea typeface="Raleway"/>
                <a:cs typeface="Raleway"/>
                <a:sym typeface="Raleway"/>
              </a:rPr>
              <a:t>en</a:t>
            </a:r>
            <a:r>
              <a:rPr lang="en-US" sz="3230" b="1" dirty="0">
                <a:latin typeface="Raleway"/>
                <a:ea typeface="Raleway"/>
                <a:cs typeface="Raleway"/>
                <a:sym typeface="Raleway"/>
              </a:rPr>
              <a:t> la corte y </a:t>
            </a:r>
            <a:r>
              <a:rPr lang="en-US" sz="3230" b="1" dirty="0" err="1">
                <a:latin typeface="Raleway"/>
                <a:ea typeface="Raleway"/>
                <a:cs typeface="Raleway"/>
                <a:sym typeface="Raleway"/>
              </a:rPr>
              <a:t>necesito</a:t>
            </a:r>
            <a:r>
              <a:rPr lang="en-US" sz="3230" b="1" dirty="0">
                <a:latin typeface="Raleway"/>
                <a:ea typeface="Raleway"/>
                <a:cs typeface="Raleway"/>
                <a:sym typeface="Raleway"/>
              </a:rPr>
              <a:t> un </a:t>
            </a:r>
            <a:r>
              <a:rPr lang="en-US" sz="3230" b="1" dirty="0" err="1">
                <a:latin typeface="Raleway"/>
                <a:ea typeface="Raleway"/>
                <a:cs typeface="Raleway"/>
                <a:sym typeface="Raleway"/>
              </a:rPr>
              <a:t>intérprete</a:t>
            </a:r>
            <a:r>
              <a:rPr lang="en-US" sz="3230" b="1" dirty="0">
                <a:latin typeface="Raleway"/>
                <a:ea typeface="Raleway"/>
                <a:cs typeface="Raleway"/>
                <a:sym typeface="Raleway"/>
              </a:rPr>
              <a:t>, </a:t>
            </a:r>
            <a:r>
              <a:rPr lang="en-US" sz="3230" b="1" dirty="0" err="1">
                <a:latin typeface="Raleway"/>
                <a:ea typeface="Raleway"/>
                <a:cs typeface="Raleway"/>
                <a:sym typeface="Raleway"/>
              </a:rPr>
              <a:t>pero</a:t>
            </a:r>
            <a:r>
              <a:rPr lang="en-US" sz="3230" b="1" dirty="0">
                <a:latin typeface="Raleway"/>
                <a:ea typeface="Raleway"/>
                <a:cs typeface="Raleway"/>
                <a:sym typeface="Raleway"/>
              </a:rPr>
              <a:t> no hay </a:t>
            </a:r>
            <a:r>
              <a:rPr lang="en-US" sz="3230" b="1" dirty="0" err="1">
                <a:latin typeface="Raleway"/>
                <a:ea typeface="Raleway"/>
                <a:cs typeface="Raleway"/>
                <a:sym typeface="Raleway"/>
              </a:rPr>
              <a:t>ninguno</a:t>
            </a:r>
            <a:r>
              <a:rPr lang="en-US" sz="3230" b="1" dirty="0">
                <a:latin typeface="Raleway"/>
                <a:ea typeface="Raleway"/>
                <a:cs typeface="Raleway"/>
                <a:sym typeface="Raleway"/>
              </a:rPr>
              <a:t> disponible. </a:t>
            </a:r>
            <a:endParaRPr sz="3230" b="1" dirty="0">
              <a:latin typeface="Raleway"/>
              <a:ea typeface="Raleway"/>
              <a:cs typeface="Raleway"/>
              <a:sym typeface="Raleway"/>
            </a:endParaRPr>
          </a:p>
        </p:txBody>
      </p:sp>
      <p:sp>
        <p:nvSpPr>
          <p:cNvPr id="585" name="Google Shape;585;g1edfe3ef1ed_0_208"/>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6" name="Google Shape;586;g1edfe3ef1ed_0_208"/>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7" name="Google Shape;587;g1edfe3ef1ed_0_208"/>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8" name="Google Shape;588;g1edfe3ef1ed_0_208" descr="A close up of a logo&#10;&#10;Description automatically generated"/>
          <p:cNvPicPr preferRelativeResize="0"/>
          <p:nvPr/>
        </p:nvPicPr>
        <p:blipFill rotWithShape="1">
          <a:blip r:embed="rId3">
            <a:alphaModFix/>
          </a:blip>
          <a:srcRect/>
          <a:stretch/>
        </p:blipFill>
        <p:spPr>
          <a:xfrm>
            <a:off x="10693526" y="229395"/>
            <a:ext cx="1320544" cy="589842"/>
          </a:xfrm>
          <a:prstGeom prst="rect">
            <a:avLst/>
          </a:prstGeom>
          <a:noFill/>
          <a:ln>
            <a:noFill/>
          </a:ln>
        </p:spPr>
      </p:pic>
      <p:sp>
        <p:nvSpPr>
          <p:cNvPr id="589" name="Google Shape;589;g1edfe3ef1ed_0_208"/>
          <p:cNvSpPr txBox="1">
            <a:spLocks noGrp="1"/>
          </p:cNvSpPr>
          <p:nvPr>
            <p:ph type="body" idx="1"/>
          </p:nvPr>
        </p:nvSpPr>
        <p:spPr>
          <a:xfrm>
            <a:off x="1271425" y="3337775"/>
            <a:ext cx="10515600" cy="2097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ct val="100000"/>
              <a:buNone/>
            </a:pPr>
            <a:endParaRPr dirty="0">
              <a:latin typeface="Lato"/>
              <a:ea typeface="Lato"/>
              <a:cs typeface="Lato"/>
              <a:sym typeface="Lato"/>
            </a:endParaRPr>
          </a:p>
          <a:p>
            <a:pPr marL="0" lvl="0" indent="0" algn="l" rtl="0">
              <a:lnSpc>
                <a:spcPct val="90000"/>
              </a:lnSpc>
              <a:spcBef>
                <a:spcPts val="1000"/>
              </a:spcBef>
              <a:spcAft>
                <a:spcPts val="0"/>
              </a:spcAft>
              <a:buClr>
                <a:schemeClr val="dk1"/>
              </a:buClr>
              <a:buSzPct val="100000"/>
              <a:buNone/>
            </a:pPr>
            <a:endParaRPr dirty="0">
              <a:latin typeface="Lato"/>
              <a:ea typeface="Lato"/>
              <a:cs typeface="Lato"/>
              <a:sym typeface="Lato"/>
            </a:endParaRPr>
          </a:p>
          <a:p>
            <a:pPr marL="0" lvl="0" indent="0" algn="l" rtl="0">
              <a:lnSpc>
                <a:spcPct val="90000"/>
              </a:lnSpc>
              <a:spcBef>
                <a:spcPts val="1000"/>
              </a:spcBef>
              <a:spcAft>
                <a:spcPts val="0"/>
              </a:spcAft>
              <a:buClr>
                <a:schemeClr val="dk1"/>
              </a:buClr>
              <a:buSzPct val="70000"/>
              <a:buNone/>
            </a:pPr>
            <a:r>
              <a:rPr lang="en-US" sz="3000" dirty="0">
                <a:latin typeface="Lato"/>
                <a:ea typeface="Lato"/>
                <a:cs typeface="Lato"/>
                <a:sym typeface="Lato"/>
              </a:rPr>
              <a:t>B) </a:t>
            </a:r>
            <a:r>
              <a:rPr lang="en-US" sz="3000" dirty="0" err="1">
                <a:latin typeface="Lato"/>
                <a:ea typeface="Lato"/>
                <a:cs typeface="Lato"/>
                <a:sym typeface="Lato"/>
              </a:rPr>
              <a:t>Puedo</a:t>
            </a:r>
            <a:r>
              <a:rPr lang="en-US" sz="3000" dirty="0">
                <a:latin typeface="Lato"/>
                <a:ea typeface="Lato"/>
                <a:cs typeface="Lato"/>
                <a:sym typeface="Lato"/>
              </a:rPr>
              <a:t> </a:t>
            </a:r>
            <a:r>
              <a:rPr lang="en-US" sz="3000" dirty="0" err="1">
                <a:latin typeface="Lato"/>
                <a:ea typeface="Lato"/>
                <a:cs typeface="Lato"/>
                <a:sym typeface="Lato"/>
              </a:rPr>
              <a:t>cambiar</a:t>
            </a:r>
            <a:r>
              <a:rPr lang="en-US" sz="3000" dirty="0">
                <a:latin typeface="Lato"/>
                <a:ea typeface="Lato"/>
                <a:cs typeface="Lato"/>
                <a:sym typeface="Lato"/>
              </a:rPr>
              <a:t> la </a:t>
            </a:r>
            <a:r>
              <a:rPr lang="en-US" sz="3000" dirty="0" err="1">
                <a:latin typeface="Lato"/>
                <a:ea typeface="Lato"/>
                <a:cs typeface="Lato"/>
                <a:sym typeface="Lato"/>
              </a:rPr>
              <a:t>fecha</a:t>
            </a:r>
            <a:r>
              <a:rPr lang="en-US" sz="3000" dirty="0">
                <a:latin typeface="Lato"/>
                <a:ea typeface="Lato"/>
                <a:cs typeface="Lato"/>
                <a:sym typeface="Lato"/>
              </a:rPr>
              <a:t> de mi </a:t>
            </a:r>
            <a:r>
              <a:rPr lang="en-US" sz="3000" dirty="0" err="1">
                <a:latin typeface="Lato"/>
                <a:ea typeface="Lato"/>
                <a:cs typeface="Lato"/>
                <a:sym typeface="Lato"/>
              </a:rPr>
              <a:t>caso</a:t>
            </a:r>
            <a:r>
              <a:rPr lang="en-US" sz="3000" dirty="0">
                <a:latin typeface="Lato"/>
                <a:ea typeface="Lato"/>
                <a:cs typeface="Lato"/>
                <a:sym typeface="Lato"/>
              </a:rPr>
              <a:t> a </a:t>
            </a:r>
            <a:r>
              <a:rPr lang="en-US" sz="3000" dirty="0" err="1">
                <a:latin typeface="Lato"/>
                <a:ea typeface="Lato"/>
                <a:cs typeface="Lato"/>
                <a:sym typeface="Lato"/>
              </a:rPr>
              <a:t>una</a:t>
            </a:r>
            <a:r>
              <a:rPr lang="en-US" sz="3000" dirty="0">
                <a:latin typeface="Lato"/>
                <a:ea typeface="Lato"/>
                <a:cs typeface="Lato"/>
                <a:sym typeface="Lato"/>
              </a:rPr>
              <a:t> </a:t>
            </a:r>
            <a:r>
              <a:rPr lang="en-US" sz="3000" dirty="0" err="1">
                <a:latin typeface="Lato"/>
                <a:ea typeface="Lato"/>
                <a:cs typeface="Lato"/>
                <a:sym typeface="Lato"/>
              </a:rPr>
              <a:t>fecha</a:t>
            </a:r>
            <a:r>
              <a:rPr lang="en-US" sz="3000" dirty="0">
                <a:latin typeface="Lato"/>
                <a:ea typeface="Lato"/>
                <a:cs typeface="Lato"/>
                <a:sym typeface="Lato"/>
              </a:rPr>
              <a:t> </a:t>
            </a:r>
            <a:r>
              <a:rPr lang="en-US" sz="3000" dirty="0" err="1">
                <a:latin typeface="Lato"/>
                <a:ea typeface="Lato"/>
                <a:cs typeface="Lato"/>
                <a:sym typeface="Lato"/>
              </a:rPr>
              <a:t>en</a:t>
            </a:r>
            <a:r>
              <a:rPr lang="en-US" sz="3000" dirty="0">
                <a:latin typeface="Lato"/>
                <a:ea typeface="Lato"/>
                <a:cs typeface="Lato"/>
                <a:sym typeface="Lato"/>
              </a:rPr>
              <a:t> la que </a:t>
            </a:r>
            <a:r>
              <a:rPr lang="en-US" sz="3000" dirty="0" err="1">
                <a:latin typeface="Lato"/>
                <a:ea typeface="Lato"/>
                <a:cs typeface="Lato"/>
                <a:sym typeface="Lato"/>
              </a:rPr>
              <a:t>haya</a:t>
            </a:r>
            <a:r>
              <a:rPr lang="en-US" sz="3000" dirty="0">
                <a:latin typeface="Lato"/>
                <a:ea typeface="Lato"/>
                <a:cs typeface="Lato"/>
                <a:sym typeface="Lato"/>
              </a:rPr>
              <a:t> un </a:t>
            </a:r>
            <a:r>
              <a:rPr lang="en-US" sz="3000" dirty="0" err="1">
                <a:latin typeface="Lato"/>
                <a:ea typeface="Lato"/>
                <a:cs typeface="Lato"/>
                <a:sym typeface="Lato"/>
              </a:rPr>
              <a:t>intérprete</a:t>
            </a:r>
            <a:r>
              <a:rPr lang="en-US" sz="3000" dirty="0">
                <a:latin typeface="Lato"/>
                <a:ea typeface="Lato"/>
                <a:cs typeface="Lato"/>
                <a:sym typeface="Lato"/>
              </a:rPr>
              <a:t> disponible. </a:t>
            </a:r>
            <a:endParaRPr sz="3000" dirty="0">
              <a:latin typeface="Lato"/>
              <a:ea typeface="Lato"/>
              <a:cs typeface="Lato"/>
              <a:sym typeface="Lato"/>
            </a:endParaRPr>
          </a:p>
          <a:p>
            <a:pPr marL="0" lvl="0" indent="0" algn="l" rtl="0">
              <a:lnSpc>
                <a:spcPct val="90000"/>
              </a:lnSpc>
              <a:spcBef>
                <a:spcPts val="1000"/>
              </a:spcBef>
              <a:spcAft>
                <a:spcPts val="0"/>
              </a:spcAft>
              <a:buClr>
                <a:schemeClr val="dk1"/>
              </a:buClr>
              <a:buSzPct val="100000"/>
              <a:buNone/>
            </a:pPr>
            <a:endParaRPr dirty="0">
              <a:latin typeface="Lato"/>
              <a:ea typeface="Lato"/>
              <a:cs typeface="Lato"/>
              <a:sym typeface="Lato"/>
            </a:endParaRPr>
          </a:p>
          <a:p>
            <a:pPr marL="0" lvl="0" indent="0" algn="l" rtl="0">
              <a:lnSpc>
                <a:spcPct val="90000"/>
              </a:lnSpc>
              <a:spcBef>
                <a:spcPts val="1000"/>
              </a:spcBef>
              <a:spcAft>
                <a:spcPts val="0"/>
              </a:spcAft>
              <a:buClr>
                <a:schemeClr val="dk1"/>
              </a:buClr>
              <a:buSzPct val="100000"/>
              <a:buNone/>
            </a:pPr>
            <a:endParaRPr dirty="0">
              <a:latin typeface="Lato"/>
              <a:ea typeface="Lato"/>
              <a:cs typeface="Lato"/>
              <a:sym typeface="Lato"/>
            </a:endParaRPr>
          </a:p>
        </p:txBody>
      </p:sp>
      <p:sp>
        <p:nvSpPr>
          <p:cNvPr id="590" name="Google Shape;590;g1edfe3ef1ed_0_208"/>
          <p:cNvSpPr txBox="1">
            <a:spLocks noGrp="1"/>
          </p:cNvSpPr>
          <p:nvPr>
            <p:ph type="body" idx="1"/>
          </p:nvPr>
        </p:nvSpPr>
        <p:spPr>
          <a:xfrm>
            <a:off x="1271425" y="2045775"/>
            <a:ext cx="10515600" cy="2512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3600" dirty="0">
                <a:latin typeface="Lato"/>
                <a:ea typeface="Lato"/>
                <a:cs typeface="Lato"/>
                <a:sym typeface="Lato"/>
              </a:rPr>
              <a:t>¿</a:t>
            </a:r>
            <a:r>
              <a:rPr lang="en-US" sz="3600" dirty="0" err="1">
                <a:latin typeface="Lato"/>
                <a:ea typeface="Lato"/>
                <a:cs typeface="Lato"/>
                <a:sym typeface="Lato"/>
              </a:rPr>
              <a:t>Qué</a:t>
            </a:r>
            <a:r>
              <a:rPr lang="en-US" sz="3600" dirty="0">
                <a:latin typeface="Lato"/>
                <a:ea typeface="Lato"/>
                <a:cs typeface="Lato"/>
                <a:sym typeface="Lato"/>
              </a:rPr>
              <a:t> </a:t>
            </a:r>
            <a:r>
              <a:rPr lang="en-US" sz="3600" dirty="0" err="1">
                <a:latin typeface="Lato"/>
                <a:ea typeface="Lato"/>
                <a:cs typeface="Lato"/>
                <a:sym typeface="Lato"/>
              </a:rPr>
              <a:t>puedo</a:t>
            </a:r>
            <a:r>
              <a:rPr lang="en-US" sz="3600" dirty="0">
                <a:latin typeface="Lato"/>
                <a:ea typeface="Lato"/>
                <a:cs typeface="Lato"/>
                <a:sym typeface="Lato"/>
              </a:rPr>
              <a:t> </a:t>
            </a:r>
            <a:r>
              <a:rPr lang="en-US" sz="3600" dirty="0" err="1">
                <a:latin typeface="Lato"/>
                <a:ea typeface="Lato"/>
                <a:cs typeface="Lato"/>
                <a:sym typeface="Lato"/>
              </a:rPr>
              <a:t>hacer</a:t>
            </a:r>
            <a:r>
              <a:rPr lang="en-US" sz="3600" dirty="0">
                <a:latin typeface="Lato"/>
                <a:ea typeface="Lato"/>
                <a:cs typeface="Lato"/>
                <a:sym typeface="Lato"/>
              </a:rPr>
              <a:t>?</a:t>
            </a:r>
            <a:endParaRPr dirty="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dirty="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dirty="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dirty="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dirty="0">
              <a:latin typeface="Lato"/>
              <a:ea typeface="Lato"/>
              <a:cs typeface="Lato"/>
              <a:sym typeface="Lato"/>
            </a:endParaRPr>
          </a:p>
        </p:txBody>
      </p:sp>
      <p:sp>
        <p:nvSpPr>
          <p:cNvPr id="591" name="Google Shape;591;g1edfe3ef1ed_0_208"/>
          <p:cNvSpPr txBox="1"/>
          <p:nvPr/>
        </p:nvSpPr>
        <p:spPr>
          <a:xfrm>
            <a:off x="1271375" y="5481125"/>
            <a:ext cx="9472800" cy="960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2800"/>
              <a:buFont typeface="Arial"/>
              <a:buNone/>
            </a:pPr>
            <a:r>
              <a:rPr lang="en-US" sz="2800" dirty="0">
                <a:solidFill>
                  <a:schemeClr val="dk1"/>
                </a:solidFill>
                <a:latin typeface="Lato"/>
                <a:ea typeface="Lato"/>
                <a:cs typeface="Lato"/>
                <a:sym typeface="Lato"/>
              </a:rPr>
              <a:t>C) Tengo que </a:t>
            </a:r>
            <a:r>
              <a:rPr lang="en-US" sz="2800" dirty="0" err="1">
                <a:solidFill>
                  <a:schemeClr val="dk1"/>
                </a:solidFill>
                <a:latin typeface="Lato"/>
                <a:ea typeface="Lato"/>
                <a:cs typeface="Lato"/>
                <a:sym typeface="Lato"/>
              </a:rPr>
              <a:t>pagar</a:t>
            </a:r>
            <a:r>
              <a:rPr lang="en-US" sz="2800" dirty="0">
                <a:solidFill>
                  <a:schemeClr val="dk1"/>
                </a:solidFill>
                <a:latin typeface="Lato"/>
                <a:ea typeface="Lato"/>
                <a:cs typeface="Lato"/>
                <a:sym typeface="Lato"/>
              </a:rPr>
              <a:t> a </a:t>
            </a:r>
            <a:r>
              <a:rPr lang="en-US" sz="2800" dirty="0" err="1">
                <a:solidFill>
                  <a:schemeClr val="dk1"/>
                </a:solidFill>
                <a:latin typeface="Lato"/>
                <a:ea typeface="Lato"/>
                <a:cs typeface="Lato"/>
                <a:sym typeface="Lato"/>
              </a:rPr>
              <a:t>alguien</a:t>
            </a:r>
            <a:r>
              <a:rPr lang="en-US" sz="2800" dirty="0">
                <a:solidFill>
                  <a:schemeClr val="dk1"/>
                </a:solidFill>
                <a:latin typeface="Lato"/>
                <a:ea typeface="Lato"/>
                <a:cs typeface="Lato"/>
                <a:sym typeface="Lato"/>
              </a:rPr>
              <a:t> para que me </a:t>
            </a:r>
            <a:r>
              <a:rPr lang="en-US" sz="2800" dirty="0" err="1">
                <a:solidFill>
                  <a:schemeClr val="dk1"/>
                </a:solidFill>
                <a:latin typeface="Lato"/>
                <a:ea typeface="Lato"/>
                <a:cs typeface="Lato"/>
                <a:sym typeface="Lato"/>
              </a:rPr>
              <a:t>interprete</a:t>
            </a:r>
            <a:r>
              <a:rPr lang="en-US" sz="2800" dirty="0">
                <a:solidFill>
                  <a:schemeClr val="dk1"/>
                </a:solidFill>
                <a:latin typeface="Lato"/>
                <a:ea typeface="Lato"/>
                <a:cs typeface="Lato"/>
                <a:sym typeface="Lato"/>
              </a:rPr>
              <a:t> </a:t>
            </a:r>
            <a:r>
              <a:rPr lang="en-US" sz="2800" dirty="0" err="1">
                <a:solidFill>
                  <a:schemeClr val="dk1"/>
                </a:solidFill>
                <a:latin typeface="Lato"/>
                <a:ea typeface="Lato"/>
                <a:cs typeface="Lato"/>
                <a:sym typeface="Lato"/>
              </a:rPr>
              <a:t>durante</a:t>
            </a:r>
            <a:r>
              <a:rPr lang="en-US" sz="2800" dirty="0">
                <a:solidFill>
                  <a:schemeClr val="dk1"/>
                </a:solidFill>
                <a:latin typeface="Lato"/>
                <a:ea typeface="Lato"/>
                <a:cs typeface="Lato"/>
                <a:sym typeface="Lato"/>
              </a:rPr>
              <a:t> </a:t>
            </a:r>
            <a:r>
              <a:rPr lang="en-US" sz="2800" dirty="0" err="1">
                <a:solidFill>
                  <a:schemeClr val="dk1"/>
                </a:solidFill>
                <a:latin typeface="Lato"/>
                <a:ea typeface="Lato"/>
                <a:cs typeface="Lato"/>
                <a:sym typeface="Lato"/>
              </a:rPr>
              <a:t>el</a:t>
            </a:r>
            <a:r>
              <a:rPr lang="en-US" sz="2800" dirty="0">
                <a:solidFill>
                  <a:schemeClr val="dk1"/>
                </a:solidFill>
                <a:latin typeface="Lato"/>
                <a:ea typeface="Lato"/>
                <a:cs typeface="Lato"/>
                <a:sym typeface="Lato"/>
              </a:rPr>
              <a:t> </a:t>
            </a:r>
            <a:r>
              <a:rPr lang="en-US" sz="2800" dirty="0" err="1">
                <a:solidFill>
                  <a:schemeClr val="dk1"/>
                </a:solidFill>
                <a:latin typeface="Lato"/>
                <a:ea typeface="Lato"/>
                <a:cs typeface="Lato"/>
                <a:sym typeface="Lato"/>
              </a:rPr>
              <a:t>caso</a:t>
            </a:r>
            <a:r>
              <a:rPr lang="en-US" sz="2800" dirty="0">
                <a:solidFill>
                  <a:schemeClr val="dk1"/>
                </a:solidFill>
                <a:latin typeface="Lato"/>
                <a:ea typeface="Lato"/>
                <a:cs typeface="Lato"/>
                <a:sym typeface="Lato"/>
              </a:rPr>
              <a:t>. </a:t>
            </a:r>
            <a:endParaRPr dirty="0">
              <a:latin typeface="Lato"/>
              <a:ea typeface="Lato"/>
              <a:cs typeface="Lato"/>
              <a:sym typeface="Lato"/>
            </a:endParaRPr>
          </a:p>
        </p:txBody>
      </p:sp>
      <p:sp>
        <p:nvSpPr>
          <p:cNvPr id="592" name="Google Shape;592;g1edfe3ef1ed_0_208"/>
          <p:cNvSpPr txBox="1"/>
          <p:nvPr/>
        </p:nvSpPr>
        <p:spPr>
          <a:xfrm>
            <a:off x="1302675" y="2968925"/>
            <a:ext cx="10484400" cy="960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2800"/>
              <a:buFont typeface="Arial"/>
              <a:buNone/>
            </a:pPr>
            <a:r>
              <a:rPr lang="en-US" sz="2800" dirty="0">
                <a:solidFill>
                  <a:schemeClr val="dk1"/>
                </a:solidFill>
                <a:latin typeface="Lato"/>
                <a:ea typeface="Lato"/>
                <a:cs typeface="Lato"/>
                <a:sym typeface="Lato"/>
              </a:rPr>
              <a:t>A)Tengo que </a:t>
            </a:r>
            <a:r>
              <a:rPr lang="en-US" sz="2800" dirty="0" err="1">
                <a:solidFill>
                  <a:schemeClr val="dk1"/>
                </a:solidFill>
                <a:latin typeface="Lato"/>
                <a:ea typeface="Lato"/>
                <a:cs typeface="Lato"/>
                <a:sym typeface="Lato"/>
              </a:rPr>
              <a:t>seguir</a:t>
            </a:r>
            <a:r>
              <a:rPr lang="en-US" sz="2800" dirty="0">
                <a:solidFill>
                  <a:schemeClr val="dk1"/>
                </a:solidFill>
                <a:latin typeface="Lato"/>
                <a:ea typeface="Lato"/>
                <a:cs typeface="Lato"/>
                <a:sym typeface="Lato"/>
              </a:rPr>
              <a:t> con mi </a:t>
            </a:r>
            <a:r>
              <a:rPr lang="en-US" sz="2800" dirty="0" err="1">
                <a:solidFill>
                  <a:schemeClr val="dk1"/>
                </a:solidFill>
                <a:latin typeface="Lato"/>
                <a:ea typeface="Lato"/>
                <a:cs typeface="Lato"/>
                <a:sym typeface="Lato"/>
              </a:rPr>
              <a:t>caso</a:t>
            </a:r>
            <a:r>
              <a:rPr lang="en-US" sz="2800" dirty="0">
                <a:solidFill>
                  <a:schemeClr val="dk1"/>
                </a:solidFill>
                <a:latin typeface="Lato"/>
                <a:ea typeface="Lato"/>
                <a:cs typeface="Lato"/>
                <a:sym typeface="Lato"/>
              </a:rPr>
              <a:t> y </a:t>
            </a:r>
            <a:r>
              <a:rPr lang="en-US" sz="2800" dirty="0" err="1">
                <a:solidFill>
                  <a:schemeClr val="dk1"/>
                </a:solidFill>
                <a:latin typeface="Lato"/>
                <a:ea typeface="Lato"/>
                <a:cs typeface="Lato"/>
                <a:sym typeface="Lato"/>
              </a:rPr>
              <a:t>tratar</a:t>
            </a:r>
            <a:r>
              <a:rPr lang="en-US" sz="2800" dirty="0">
                <a:solidFill>
                  <a:schemeClr val="dk1"/>
                </a:solidFill>
                <a:latin typeface="Lato"/>
                <a:ea typeface="Lato"/>
                <a:cs typeface="Lato"/>
                <a:sym typeface="Lato"/>
              </a:rPr>
              <a:t> de </a:t>
            </a:r>
            <a:r>
              <a:rPr lang="en-US" sz="2800" dirty="0" err="1">
                <a:solidFill>
                  <a:schemeClr val="dk1"/>
                </a:solidFill>
                <a:latin typeface="Lato"/>
                <a:ea typeface="Lato"/>
                <a:cs typeface="Lato"/>
                <a:sym typeface="Lato"/>
              </a:rPr>
              <a:t>entender</a:t>
            </a:r>
            <a:r>
              <a:rPr lang="en-US" sz="2800" dirty="0">
                <a:solidFill>
                  <a:schemeClr val="dk1"/>
                </a:solidFill>
                <a:latin typeface="Lato"/>
                <a:ea typeface="Lato"/>
                <a:cs typeface="Lato"/>
                <a:sym typeface="Lato"/>
              </a:rPr>
              <a:t> lo </a:t>
            </a:r>
            <a:r>
              <a:rPr lang="en-US" sz="2800" dirty="0" err="1">
                <a:solidFill>
                  <a:schemeClr val="dk1"/>
                </a:solidFill>
                <a:latin typeface="Lato"/>
                <a:ea typeface="Lato"/>
                <a:cs typeface="Lato"/>
                <a:sym typeface="Lato"/>
              </a:rPr>
              <a:t>mejor</a:t>
            </a:r>
            <a:r>
              <a:rPr lang="en-US" sz="2800" dirty="0">
                <a:solidFill>
                  <a:schemeClr val="dk1"/>
                </a:solidFill>
                <a:latin typeface="Lato"/>
                <a:ea typeface="Lato"/>
                <a:cs typeface="Lato"/>
                <a:sym typeface="Lato"/>
              </a:rPr>
              <a:t> que </a:t>
            </a:r>
            <a:r>
              <a:rPr lang="en-US" sz="2800" dirty="0" err="1">
                <a:solidFill>
                  <a:schemeClr val="dk1"/>
                </a:solidFill>
                <a:latin typeface="Lato"/>
                <a:ea typeface="Lato"/>
                <a:cs typeface="Lato"/>
                <a:sym typeface="Lato"/>
              </a:rPr>
              <a:t>pueda</a:t>
            </a:r>
            <a:r>
              <a:rPr lang="en-US" sz="2800" dirty="0">
                <a:solidFill>
                  <a:schemeClr val="dk1"/>
                </a:solidFill>
                <a:latin typeface="Lato"/>
                <a:ea typeface="Lato"/>
                <a:cs typeface="Lato"/>
                <a:sym typeface="Lato"/>
              </a:rPr>
              <a:t> </a:t>
            </a:r>
            <a:endParaRPr dirty="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91"/>
                                        </p:tgtEl>
                                      </p:cBhvr>
                                    </p:animEffect>
                                    <p:set>
                                      <p:cBhvr>
                                        <p:cTn id="7" dur="1" fill="hold">
                                          <p:stCondLst>
                                            <p:cond delay="1000"/>
                                          </p:stCondLst>
                                        </p:cTn>
                                        <p:tgtEl>
                                          <p:spTgt spid="59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92"/>
                                        </p:tgtEl>
                                      </p:cBhvr>
                                    </p:animEffect>
                                    <p:set>
                                      <p:cBhvr>
                                        <p:cTn id="10" dur="1" fill="hold">
                                          <p:stCondLst>
                                            <p:cond delay="1000"/>
                                          </p:stCondLst>
                                        </p:cTn>
                                        <p:tgtEl>
                                          <p:spTgt spid="5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7"/>
        <p:cNvGrpSpPr/>
        <p:nvPr/>
      </p:nvGrpSpPr>
      <p:grpSpPr>
        <a:xfrm>
          <a:off x="0" y="0"/>
          <a:ext cx="0" cy="0"/>
          <a:chOff x="0" y="0"/>
          <a:chExt cx="0" cy="0"/>
        </a:xfrm>
      </p:grpSpPr>
      <p:sp>
        <p:nvSpPr>
          <p:cNvPr id="598" name="Google Shape;598;g1edfe3ef1ed_0_297"/>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9" name="Google Shape;599;g1edfe3ef1ed_0_297"/>
          <p:cNvSpPr/>
          <p:nvPr/>
        </p:nvSpPr>
        <p:spPr>
          <a:xfrm>
            <a:off x="0" y="0"/>
            <a:ext cx="5020800" cy="6491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0" name="Google Shape;600;g1edfe3ef1ed_0_297"/>
          <p:cNvSpPr txBox="1">
            <a:spLocks noGrp="1"/>
          </p:cNvSpPr>
          <p:nvPr>
            <p:ph type="title"/>
          </p:nvPr>
        </p:nvSpPr>
        <p:spPr>
          <a:xfrm>
            <a:off x="25" y="1213300"/>
            <a:ext cx="5020800" cy="406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US" sz="3800" b="1" dirty="0" err="1">
                <a:latin typeface="Raleway"/>
                <a:ea typeface="Raleway"/>
                <a:cs typeface="Raleway"/>
                <a:sym typeface="Raleway"/>
              </a:rPr>
              <a:t>Recursos</a:t>
            </a:r>
            <a:endParaRPr sz="3200" dirty="0">
              <a:latin typeface="Raleway"/>
              <a:ea typeface="Raleway"/>
              <a:cs typeface="Raleway"/>
              <a:sym typeface="Raleway"/>
            </a:endParaRPr>
          </a:p>
        </p:txBody>
      </p:sp>
      <p:grpSp>
        <p:nvGrpSpPr>
          <p:cNvPr id="601" name="Google Shape;601;g1edfe3ef1ed_0_297"/>
          <p:cNvGrpSpPr/>
          <p:nvPr/>
        </p:nvGrpSpPr>
        <p:grpSpPr>
          <a:xfrm>
            <a:off x="56294" y="2569464"/>
            <a:ext cx="241980" cy="1340826"/>
            <a:chOff x="56294" y="2761488"/>
            <a:chExt cx="241980" cy="1340826"/>
          </a:xfrm>
        </p:grpSpPr>
        <p:sp>
          <p:nvSpPr>
            <p:cNvPr id="602" name="Google Shape;602;g1edfe3ef1ed_0_297"/>
            <p:cNvSpPr/>
            <p:nvPr/>
          </p:nvSpPr>
          <p:spPr>
            <a:xfrm rot="5400000">
              <a:off x="237825" y="3331293"/>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g1edfe3ef1ed_0_297"/>
            <p:cNvSpPr/>
            <p:nvPr/>
          </p:nvSpPr>
          <p:spPr>
            <a:xfrm rot="5400000">
              <a:off x="54944" y="3331293"/>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4" name="Google Shape;604;g1edfe3ef1ed_0_297"/>
            <p:cNvSpPr/>
            <p:nvPr/>
          </p:nvSpPr>
          <p:spPr>
            <a:xfrm rot="5400000">
              <a:off x="237825" y="318918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5" name="Google Shape;605;g1edfe3ef1ed_0_297"/>
            <p:cNvSpPr/>
            <p:nvPr/>
          </p:nvSpPr>
          <p:spPr>
            <a:xfrm rot="5400000">
              <a:off x="54944" y="318918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6" name="Google Shape;606;g1edfe3ef1ed_0_297"/>
            <p:cNvSpPr/>
            <p:nvPr/>
          </p:nvSpPr>
          <p:spPr>
            <a:xfrm rot="5400000">
              <a:off x="237825" y="304706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7" name="Google Shape;607;g1edfe3ef1ed_0_297"/>
            <p:cNvSpPr/>
            <p:nvPr/>
          </p:nvSpPr>
          <p:spPr>
            <a:xfrm rot="5400000">
              <a:off x="54944" y="304706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8" name="Google Shape;608;g1edfe3ef1ed_0_297"/>
            <p:cNvSpPr/>
            <p:nvPr/>
          </p:nvSpPr>
          <p:spPr>
            <a:xfrm rot="5400000">
              <a:off x="237825" y="2904952"/>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9" name="Google Shape;609;g1edfe3ef1ed_0_297"/>
            <p:cNvSpPr/>
            <p:nvPr/>
          </p:nvSpPr>
          <p:spPr>
            <a:xfrm rot="5400000">
              <a:off x="54944" y="2904952"/>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0" name="Google Shape;610;g1edfe3ef1ed_0_297"/>
            <p:cNvSpPr/>
            <p:nvPr/>
          </p:nvSpPr>
          <p:spPr>
            <a:xfrm rot="5400000">
              <a:off x="237825" y="2762838"/>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1" name="Google Shape;611;g1edfe3ef1ed_0_297"/>
            <p:cNvSpPr/>
            <p:nvPr/>
          </p:nvSpPr>
          <p:spPr>
            <a:xfrm rot="5400000">
              <a:off x="54944" y="2762838"/>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2" name="Google Shape;612;g1edfe3ef1ed_0_297"/>
            <p:cNvSpPr/>
            <p:nvPr/>
          </p:nvSpPr>
          <p:spPr>
            <a:xfrm rot="5400000">
              <a:off x="237825" y="4041864"/>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3" name="Google Shape;613;g1edfe3ef1ed_0_297"/>
            <p:cNvSpPr/>
            <p:nvPr/>
          </p:nvSpPr>
          <p:spPr>
            <a:xfrm rot="5400000">
              <a:off x="54944" y="4041864"/>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4" name="Google Shape;614;g1edfe3ef1ed_0_297"/>
            <p:cNvSpPr/>
            <p:nvPr/>
          </p:nvSpPr>
          <p:spPr>
            <a:xfrm rot="5400000">
              <a:off x="237825" y="389975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5" name="Google Shape;615;g1edfe3ef1ed_0_297"/>
            <p:cNvSpPr/>
            <p:nvPr/>
          </p:nvSpPr>
          <p:spPr>
            <a:xfrm rot="5400000">
              <a:off x="54944" y="389975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6" name="Google Shape;616;g1edfe3ef1ed_0_297"/>
            <p:cNvSpPr/>
            <p:nvPr/>
          </p:nvSpPr>
          <p:spPr>
            <a:xfrm rot="5400000">
              <a:off x="237825" y="375763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7" name="Google Shape;617;g1edfe3ef1ed_0_297"/>
            <p:cNvSpPr/>
            <p:nvPr/>
          </p:nvSpPr>
          <p:spPr>
            <a:xfrm rot="5400000">
              <a:off x="54944" y="375763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8" name="Google Shape;618;g1edfe3ef1ed_0_297"/>
            <p:cNvSpPr/>
            <p:nvPr/>
          </p:nvSpPr>
          <p:spPr>
            <a:xfrm rot="5400000">
              <a:off x="237825" y="3615521"/>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9" name="Google Shape;619;g1edfe3ef1ed_0_297"/>
            <p:cNvSpPr/>
            <p:nvPr/>
          </p:nvSpPr>
          <p:spPr>
            <a:xfrm rot="5400000">
              <a:off x="54944" y="3615521"/>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g1edfe3ef1ed_0_297"/>
            <p:cNvSpPr/>
            <p:nvPr/>
          </p:nvSpPr>
          <p:spPr>
            <a:xfrm rot="5400000">
              <a:off x="237825" y="3473407"/>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1" name="Google Shape;621;g1edfe3ef1ed_0_297"/>
            <p:cNvSpPr/>
            <p:nvPr/>
          </p:nvSpPr>
          <p:spPr>
            <a:xfrm rot="5400000">
              <a:off x="54944" y="3473407"/>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22" name="Google Shape;622;g1edfe3ef1ed_0_297"/>
          <p:cNvSpPr/>
          <p:nvPr/>
        </p:nvSpPr>
        <p:spPr>
          <a:xfrm>
            <a:off x="0" y="6501384"/>
            <a:ext cx="12192000" cy="356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623" name="Google Shape;623;g1edfe3ef1ed_0_297"/>
          <p:cNvGrpSpPr/>
          <p:nvPr/>
        </p:nvGrpSpPr>
        <p:grpSpPr>
          <a:xfrm>
            <a:off x="5645400" y="578775"/>
            <a:ext cx="6117393" cy="5760324"/>
            <a:chOff x="0" y="-39684"/>
            <a:chExt cx="6117393" cy="5588750"/>
          </a:xfrm>
        </p:grpSpPr>
        <p:sp>
          <p:nvSpPr>
            <p:cNvPr id="624" name="Google Shape;624;g1edfe3ef1ed_0_297"/>
            <p:cNvSpPr/>
            <p:nvPr/>
          </p:nvSpPr>
          <p:spPr>
            <a:xfrm>
              <a:off x="0" y="677"/>
              <a:ext cx="6117300" cy="1300800"/>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1edfe3ef1ed_0_297"/>
            <p:cNvSpPr/>
            <p:nvPr/>
          </p:nvSpPr>
          <p:spPr>
            <a:xfrm>
              <a:off x="1830993" y="677"/>
              <a:ext cx="4286400" cy="158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1edfe3ef1ed_0_297"/>
            <p:cNvSpPr txBox="1"/>
            <p:nvPr/>
          </p:nvSpPr>
          <p:spPr>
            <a:xfrm>
              <a:off x="1292850" y="-39684"/>
              <a:ext cx="4760400" cy="1377000"/>
            </a:xfrm>
            <a:prstGeom prst="rect">
              <a:avLst/>
            </a:prstGeom>
            <a:noFill/>
            <a:ln>
              <a:noFill/>
            </a:ln>
          </p:spPr>
          <p:txBody>
            <a:bodyPr spcFirstLastPara="1" wrap="square" lIns="167775" tIns="167775" rIns="167775" bIns="167775"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500" b="1" dirty="0" err="1">
                  <a:solidFill>
                    <a:schemeClr val="dk1"/>
                  </a:solidFill>
                  <a:latin typeface="Calibri"/>
                  <a:ea typeface="Calibri"/>
                  <a:cs typeface="Calibri"/>
                  <a:sym typeface="Calibri"/>
                </a:rPr>
                <a:t>Asistencia</a:t>
              </a:r>
              <a:r>
                <a:rPr lang="en-US" sz="1500" b="1" dirty="0">
                  <a:solidFill>
                    <a:schemeClr val="dk1"/>
                  </a:solidFill>
                  <a:latin typeface="Calibri"/>
                  <a:ea typeface="Calibri"/>
                  <a:cs typeface="Calibri"/>
                  <a:sym typeface="Calibri"/>
                </a:rPr>
                <a:t> para </a:t>
              </a:r>
              <a:r>
                <a:rPr lang="en-US" sz="1500" b="1" dirty="0" err="1">
                  <a:solidFill>
                    <a:schemeClr val="dk1"/>
                  </a:solidFill>
                  <a:latin typeface="Calibri"/>
                  <a:ea typeface="Calibri"/>
                  <a:cs typeface="Calibri"/>
                  <a:sym typeface="Calibri"/>
                </a:rPr>
                <a:t>Servicio</a:t>
              </a:r>
              <a:r>
                <a:rPr lang="en-US" sz="1500" b="1" dirty="0">
                  <a:solidFill>
                    <a:schemeClr val="dk1"/>
                  </a:solidFill>
                  <a:latin typeface="Calibri"/>
                  <a:ea typeface="Calibri"/>
                  <a:cs typeface="Calibri"/>
                  <a:sym typeface="Calibri"/>
                </a:rPr>
                <a:t> de Energía</a:t>
              </a:r>
              <a:endParaRPr sz="1500" b="1"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r>
                <a:rPr lang="en-US" sz="1500" b="1" dirty="0">
                  <a:solidFill>
                    <a:schemeClr val="dk1"/>
                  </a:solidFill>
                  <a:latin typeface="Calibri"/>
                  <a:ea typeface="Calibri"/>
                  <a:cs typeface="Calibri"/>
                  <a:sym typeface="Calibri"/>
                </a:rPr>
                <a:t> </a:t>
              </a:r>
              <a:endParaRPr sz="1500" b="1"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r>
                <a:rPr lang="en-US" sz="1100" dirty="0" err="1">
                  <a:solidFill>
                    <a:schemeClr val="dk1"/>
                  </a:solidFill>
                  <a:latin typeface="Calibri"/>
                  <a:ea typeface="Calibri"/>
                  <a:cs typeface="Calibri"/>
                  <a:sym typeface="Calibri"/>
                </a:rPr>
                <a:t>Programa</a:t>
              </a:r>
              <a:r>
                <a:rPr lang="en-US" sz="1100" dirty="0">
                  <a:solidFill>
                    <a:schemeClr val="dk1"/>
                  </a:solidFill>
                  <a:latin typeface="Calibri"/>
                  <a:ea typeface="Calibri"/>
                  <a:cs typeface="Calibri"/>
                  <a:sym typeface="Calibri"/>
                </a:rPr>
                <a:t> de </a:t>
              </a:r>
              <a:r>
                <a:rPr lang="en-US" sz="1100" dirty="0" err="1">
                  <a:solidFill>
                    <a:schemeClr val="dk1"/>
                  </a:solidFill>
                  <a:latin typeface="Calibri"/>
                  <a:ea typeface="Calibri"/>
                  <a:cs typeface="Calibri"/>
                  <a:sym typeface="Calibri"/>
                </a:rPr>
                <a:t>Asistencia</a:t>
              </a:r>
              <a:r>
                <a:rPr lang="en-US" sz="1100" dirty="0">
                  <a:solidFill>
                    <a:schemeClr val="dk1"/>
                  </a:solidFill>
                  <a:latin typeface="Calibri"/>
                  <a:ea typeface="Calibri"/>
                  <a:cs typeface="Calibri"/>
                  <a:sym typeface="Calibri"/>
                </a:rPr>
                <a:t> de Energía para </a:t>
              </a:r>
              <a:r>
                <a:rPr lang="en-US" sz="1100" dirty="0" err="1">
                  <a:solidFill>
                    <a:schemeClr val="dk1"/>
                  </a:solidFill>
                  <a:latin typeface="Calibri"/>
                  <a:ea typeface="Calibri"/>
                  <a:cs typeface="Calibri"/>
                  <a:sym typeface="Calibri"/>
                </a:rPr>
                <a:t>Hogares</a:t>
              </a:r>
              <a:r>
                <a:rPr lang="en-US" sz="1100" dirty="0">
                  <a:solidFill>
                    <a:schemeClr val="dk1"/>
                  </a:solidFill>
                  <a:latin typeface="Calibri"/>
                  <a:ea typeface="Calibri"/>
                  <a:cs typeface="Calibri"/>
                  <a:sym typeface="Calibri"/>
                </a:rPr>
                <a:t> de </a:t>
              </a:r>
              <a:r>
                <a:rPr lang="en-US" sz="1100" dirty="0" err="1">
                  <a:solidFill>
                    <a:schemeClr val="dk1"/>
                  </a:solidFill>
                  <a:latin typeface="Calibri"/>
                  <a:ea typeface="Calibri"/>
                  <a:cs typeface="Calibri"/>
                  <a:sym typeface="Calibri"/>
                </a:rPr>
                <a:t>Bajos</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Ingresos</a:t>
              </a:r>
              <a:r>
                <a:rPr lang="en-US" sz="1100" dirty="0">
                  <a:solidFill>
                    <a:schemeClr val="dk1"/>
                  </a:solidFill>
                  <a:latin typeface="Calibri"/>
                  <a:ea typeface="Calibri"/>
                  <a:cs typeface="Calibri"/>
                  <a:sym typeface="Calibri"/>
                </a:rPr>
                <a:t> (LIHEAP)</a:t>
              </a:r>
              <a:endParaRPr sz="11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r>
                <a:rPr lang="en-US" sz="1100" b="1" dirty="0">
                  <a:solidFill>
                    <a:schemeClr val="dk1"/>
                  </a:solidFill>
                  <a:latin typeface="Calibri"/>
                  <a:ea typeface="Calibri"/>
                  <a:cs typeface="Calibri"/>
                  <a:sym typeface="Calibri"/>
                </a:rPr>
                <a:t> 1 de </a:t>
              </a:r>
              <a:r>
                <a:rPr lang="en-US" sz="1100" b="1" dirty="0" err="1">
                  <a:solidFill>
                    <a:schemeClr val="dk1"/>
                  </a:solidFill>
                  <a:latin typeface="Calibri"/>
                  <a:ea typeface="Calibri"/>
                  <a:cs typeface="Calibri"/>
                  <a:sym typeface="Calibri"/>
                </a:rPr>
                <a:t>septiembre</a:t>
              </a:r>
              <a:r>
                <a:rPr lang="en-US" sz="1100" b="1" dirty="0">
                  <a:solidFill>
                    <a:schemeClr val="dk1"/>
                  </a:solidFill>
                  <a:latin typeface="Calibri"/>
                  <a:ea typeface="Calibri"/>
                  <a:cs typeface="Calibri"/>
                  <a:sym typeface="Calibri"/>
                </a:rPr>
                <a:t> 2022 a 31 de mayo 2023</a:t>
              </a:r>
              <a:endParaRPr sz="1100" b="1"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r>
                <a:rPr lang="en-US" sz="1100" dirty="0">
                  <a:solidFill>
                    <a:schemeClr val="dk1"/>
                  </a:solidFill>
                  <a:latin typeface="Calibri"/>
                  <a:ea typeface="Calibri"/>
                  <a:cs typeface="Calibri"/>
                  <a:sym typeface="Calibri"/>
                </a:rPr>
                <a:t>Para </a:t>
              </a:r>
              <a:r>
                <a:rPr lang="en-US" sz="1100" dirty="0" err="1">
                  <a:solidFill>
                    <a:schemeClr val="dk1"/>
                  </a:solidFill>
                  <a:latin typeface="Calibri"/>
                  <a:ea typeface="Calibri"/>
                  <a:cs typeface="Calibri"/>
                  <a:sym typeface="Calibri"/>
                </a:rPr>
                <a:t>aplicar</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visite</a:t>
              </a:r>
              <a:r>
                <a:rPr lang="en-US" sz="1100" dirty="0">
                  <a:solidFill>
                    <a:schemeClr val="dk1"/>
                  </a:solidFill>
                  <a:latin typeface="Calibri"/>
                  <a:ea typeface="Calibri"/>
                  <a:cs typeface="Calibri"/>
                  <a:sym typeface="Calibri"/>
                </a:rPr>
                <a:t>: </a:t>
              </a:r>
              <a:r>
                <a:rPr lang="en-US" sz="1000" u="sng" dirty="0">
                  <a:solidFill>
                    <a:schemeClr val="hlink"/>
                  </a:solidFill>
                  <a:latin typeface="Calibri"/>
                  <a:ea typeface="Calibri"/>
                  <a:cs typeface="Calibri"/>
                  <a:sym typeface="Calibri"/>
                  <a:hlinkClick r:id="rId3"/>
                </a:rPr>
                <a:t>https://dceo.illinois.gov/communityservices/utilitybillassistance</a:t>
              </a:r>
              <a:endParaRPr sz="10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r>
                <a:rPr lang="en-US" sz="1000" dirty="0" err="1">
                  <a:solidFill>
                    <a:schemeClr val="dk1"/>
                  </a:solidFill>
                  <a:latin typeface="Calibri"/>
                  <a:ea typeface="Calibri"/>
                  <a:cs typeface="Calibri"/>
                  <a:sym typeface="Calibri"/>
                </a:rPr>
                <a:t>Proveedor</a:t>
              </a: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Departamento</a:t>
              </a:r>
              <a:r>
                <a:rPr lang="en-US" sz="1000" dirty="0">
                  <a:solidFill>
                    <a:schemeClr val="dk1"/>
                  </a:solidFill>
                  <a:latin typeface="Calibri"/>
                  <a:ea typeface="Calibri"/>
                  <a:cs typeface="Calibri"/>
                  <a:sym typeface="Calibri"/>
                </a:rPr>
                <a:t> de Comercio y </a:t>
              </a:r>
              <a:r>
                <a:rPr lang="en-US" sz="1000" dirty="0" err="1">
                  <a:solidFill>
                    <a:schemeClr val="dk1"/>
                  </a:solidFill>
                  <a:latin typeface="Calibri"/>
                  <a:ea typeface="Calibri"/>
                  <a:cs typeface="Calibri"/>
                  <a:sym typeface="Calibri"/>
                </a:rPr>
                <a:t>Oportunidades</a:t>
              </a: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Económicas</a:t>
              </a:r>
              <a:r>
                <a:rPr lang="en-US" sz="1000" dirty="0">
                  <a:solidFill>
                    <a:schemeClr val="dk1"/>
                  </a:solidFill>
                  <a:latin typeface="Calibri"/>
                  <a:ea typeface="Calibri"/>
                  <a:cs typeface="Calibri"/>
                  <a:sym typeface="Calibri"/>
                </a:rPr>
                <a:t> de Illinois</a:t>
              </a:r>
              <a:endParaRPr sz="10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endParaRPr sz="1100" b="1" dirty="0">
                <a:solidFill>
                  <a:schemeClr val="dk1"/>
                </a:solidFill>
                <a:latin typeface="Calibri"/>
                <a:ea typeface="Calibri"/>
                <a:cs typeface="Calibri"/>
                <a:sym typeface="Calibri"/>
              </a:endParaRPr>
            </a:p>
          </p:txBody>
        </p:sp>
        <p:sp>
          <p:nvSpPr>
            <p:cNvPr id="627" name="Google Shape;627;g1edfe3ef1ed_0_297"/>
            <p:cNvSpPr/>
            <p:nvPr/>
          </p:nvSpPr>
          <p:spPr>
            <a:xfrm>
              <a:off x="25" y="1576309"/>
              <a:ext cx="6117300" cy="1585200"/>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g1edfe3ef1ed_0_297"/>
            <p:cNvSpPr/>
            <p:nvPr/>
          </p:nvSpPr>
          <p:spPr>
            <a:xfrm>
              <a:off x="327145" y="1895376"/>
              <a:ext cx="871800" cy="8718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g1edfe3ef1ed_0_297"/>
            <p:cNvSpPr/>
            <p:nvPr/>
          </p:nvSpPr>
          <p:spPr>
            <a:xfrm>
              <a:off x="1830993" y="1982271"/>
              <a:ext cx="4286400" cy="158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g1edfe3ef1ed_0_297"/>
            <p:cNvSpPr txBox="1"/>
            <p:nvPr/>
          </p:nvSpPr>
          <p:spPr>
            <a:xfrm>
              <a:off x="1119550" y="1576305"/>
              <a:ext cx="4933800" cy="1585200"/>
            </a:xfrm>
            <a:prstGeom prst="rect">
              <a:avLst/>
            </a:prstGeom>
            <a:noFill/>
            <a:ln>
              <a:noFill/>
            </a:ln>
          </p:spPr>
          <p:txBody>
            <a:bodyPr spcFirstLastPara="1" wrap="square" lIns="167775" tIns="167775" rIns="167775" bIns="167775"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dirty="0" err="1">
                  <a:solidFill>
                    <a:schemeClr val="dk1"/>
                  </a:solidFill>
                  <a:latin typeface="Calibri"/>
                  <a:ea typeface="Calibri"/>
                  <a:cs typeface="Calibri"/>
                  <a:sym typeface="Calibri"/>
                </a:rPr>
                <a:t>Asistencia</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Hipotecaria</a:t>
              </a:r>
              <a:endParaRPr sz="1600" b="1"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endParaRPr sz="16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El </a:t>
              </a:r>
              <a:r>
                <a:rPr lang="en-US" sz="1100" dirty="0" err="1">
                  <a:solidFill>
                    <a:schemeClr val="dk1"/>
                  </a:solidFill>
                  <a:latin typeface="Calibri"/>
                  <a:ea typeface="Calibri"/>
                  <a:cs typeface="Calibri"/>
                  <a:sym typeface="Calibri"/>
                </a:rPr>
                <a:t>Fondo</a:t>
              </a:r>
              <a:r>
                <a:rPr lang="en-US" sz="1100" dirty="0">
                  <a:solidFill>
                    <a:schemeClr val="dk1"/>
                  </a:solidFill>
                  <a:latin typeface="Calibri"/>
                  <a:ea typeface="Calibri"/>
                  <a:cs typeface="Calibri"/>
                  <a:sym typeface="Calibri"/>
                </a:rPr>
                <a:t> de </a:t>
              </a:r>
              <a:r>
                <a:rPr lang="en-US" sz="1100" dirty="0" err="1">
                  <a:solidFill>
                    <a:schemeClr val="dk1"/>
                  </a:solidFill>
                  <a:latin typeface="Calibri"/>
                  <a:ea typeface="Calibri"/>
                  <a:cs typeface="Calibri"/>
                  <a:sym typeface="Calibri"/>
                </a:rPr>
                <a:t>Asistencia</a:t>
              </a:r>
              <a:r>
                <a:rPr lang="en-US" sz="1100" dirty="0">
                  <a:solidFill>
                    <a:schemeClr val="dk1"/>
                  </a:solidFill>
                  <a:latin typeface="Calibri"/>
                  <a:ea typeface="Calibri"/>
                  <a:cs typeface="Calibri"/>
                  <a:sym typeface="Calibri"/>
                </a:rPr>
                <a:t> de </a:t>
              </a:r>
              <a:r>
                <a:rPr lang="en-US" sz="1100" dirty="0" err="1">
                  <a:solidFill>
                    <a:schemeClr val="dk1"/>
                  </a:solidFill>
                  <a:latin typeface="Calibri"/>
                  <a:ea typeface="Calibri"/>
                  <a:cs typeface="Calibri"/>
                  <a:sym typeface="Calibri"/>
                </a:rPr>
                <a:t>Emergencia</a:t>
              </a:r>
              <a:r>
                <a:rPr lang="en-US" sz="1100" dirty="0">
                  <a:solidFill>
                    <a:schemeClr val="dk1"/>
                  </a:solidFill>
                  <a:latin typeface="Calibri"/>
                  <a:ea typeface="Calibri"/>
                  <a:cs typeface="Calibri"/>
                  <a:sym typeface="Calibri"/>
                </a:rPr>
                <a:t> para </a:t>
              </a:r>
              <a:r>
                <a:rPr lang="en-US" sz="1100" dirty="0" err="1">
                  <a:solidFill>
                    <a:schemeClr val="dk1"/>
                  </a:solidFill>
                  <a:latin typeface="Calibri"/>
                  <a:ea typeface="Calibri"/>
                  <a:cs typeface="Calibri"/>
                  <a:sym typeface="Calibri"/>
                </a:rPr>
                <a:t>Propietarios</a:t>
              </a:r>
              <a:r>
                <a:rPr lang="en-US" sz="1100" dirty="0">
                  <a:solidFill>
                    <a:schemeClr val="dk1"/>
                  </a:solidFill>
                  <a:latin typeface="Calibri"/>
                  <a:ea typeface="Calibri"/>
                  <a:cs typeface="Calibri"/>
                  <a:sym typeface="Calibri"/>
                </a:rPr>
                <a:t> de </a:t>
              </a:r>
              <a:r>
                <a:rPr lang="en-US" sz="1100" dirty="0" err="1">
                  <a:solidFill>
                    <a:schemeClr val="dk1"/>
                  </a:solidFill>
                  <a:latin typeface="Calibri"/>
                  <a:ea typeface="Calibri"/>
                  <a:cs typeface="Calibri"/>
                  <a:sym typeface="Calibri"/>
                </a:rPr>
                <a:t>Viviendas</a:t>
              </a:r>
              <a:r>
                <a:rPr lang="en-US" sz="1100" dirty="0">
                  <a:solidFill>
                    <a:schemeClr val="dk1"/>
                  </a:solidFill>
                  <a:latin typeface="Calibri"/>
                  <a:ea typeface="Calibri"/>
                  <a:cs typeface="Calibri"/>
                  <a:sym typeface="Calibri"/>
                </a:rPr>
                <a:t> de Illinois</a:t>
              </a:r>
              <a:r>
                <a:rPr lang="en-US" sz="1300" dirty="0">
                  <a:solidFill>
                    <a:schemeClr val="dk1"/>
                  </a:solidFill>
                  <a:latin typeface="Calibri"/>
                  <a:ea typeface="Calibri"/>
                  <a:cs typeface="Calibri"/>
                  <a:sym typeface="Calibri"/>
                </a:rPr>
                <a:t> </a:t>
              </a:r>
              <a:r>
                <a:rPr lang="en-US" sz="1100" dirty="0">
                  <a:solidFill>
                    <a:schemeClr val="dk1"/>
                  </a:solidFill>
                  <a:latin typeface="Calibri"/>
                  <a:ea typeface="Calibri"/>
                  <a:cs typeface="Calibri"/>
                  <a:sym typeface="Calibri"/>
                </a:rPr>
                <a:t>(ILHAF)</a:t>
              </a:r>
              <a:endParaRPr sz="16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1 de </a:t>
              </a:r>
              <a:r>
                <a:rPr lang="en-US" sz="1100" b="1" dirty="0" err="1">
                  <a:solidFill>
                    <a:schemeClr val="dk1"/>
                  </a:solidFill>
                  <a:latin typeface="Calibri"/>
                  <a:ea typeface="Calibri"/>
                  <a:cs typeface="Calibri"/>
                  <a:sym typeface="Calibri"/>
                </a:rPr>
                <a:t>noviembre</a:t>
              </a:r>
              <a:r>
                <a:rPr lang="en-US" sz="1100" b="1" dirty="0">
                  <a:solidFill>
                    <a:schemeClr val="dk1"/>
                  </a:solidFill>
                  <a:latin typeface="Calibri"/>
                  <a:ea typeface="Calibri"/>
                  <a:cs typeface="Calibri"/>
                  <a:sym typeface="Calibri"/>
                </a:rPr>
                <a:t> 2022 a 31 de </a:t>
              </a:r>
              <a:r>
                <a:rPr lang="en-US" sz="1100" b="1" dirty="0" err="1">
                  <a:solidFill>
                    <a:schemeClr val="dk1"/>
                  </a:solidFill>
                  <a:latin typeface="Calibri"/>
                  <a:ea typeface="Calibri"/>
                  <a:cs typeface="Calibri"/>
                  <a:sym typeface="Calibri"/>
                </a:rPr>
                <a:t>marzo</a:t>
              </a:r>
              <a:r>
                <a:rPr lang="en-US" sz="1100" b="1" dirty="0">
                  <a:solidFill>
                    <a:schemeClr val="dk1"/>
                  </a:solidFill>
                  <a:latin typeface="Calibri"/>
                  <a:ea typeface="Calibri"/>
                  <a:cs typeface="Calibri"/>
                  <a:sym typeface="Calibri"/>
                </a:rPr>
                <a:t> 2023</a:t>
              </a:r>
              <a:endParaRPr sz="11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Para </a:t>
              </a:r>
              <a:r>
                <a:rPr lang="en-US" sz="1100" dirty="0" err="1">
                  <a:solidFill>
                    <a:schemeClr val="dk1"/>
                  </a:solidFill>
                  <a:latin typeface="Calibri"/>
                  <a:ea typeface="Calibri"/>
                  <a:cs typeface="Calibri"/>
                  <a:sym typeface="Calibri"/>
                </a:rPr>
                <a:t>aplicar</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visite</a:t>
              </a:r>
              <a:r>
                <a:rPr lang="en-US" sz="1100" dirty="0">
                  <a:solidFill>
                    <a:schemeClr val="dk1"/>
                  </a:solidFill>
                  <a:latin typeface="Calibri"/>
                  <a:ea typeface="Calibri"/>
                  <a:cs typeface="Calibri"/>
                  <a:sym typeface="Calibri"/>
                </a:rPr>
                <a:t>: </a:t>
              </a:r>
              <a:r>
                <a:rPr lang="en-US" sz="1100" u="sng" dirty="0">
                  <a:solidFill>
                    <a:schemeClr val="hlink"/>
                  </a:solidFill>
                  <a:latin typeface="Calibri"/>
                  <a:ea typeface="Calibri"/>
                  <a:cs typeface="Calibri"/>
                  <a:sym typeface="Calibri"/>
                  <a:hlinkClick r:id="rId5"/>
                </a:rPr>
                <a:t>https://www.illinoishousinghelp.org/ilhaf</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dirty="0" err="1">
                  <a:solidFill>
                    <a:schemeClr val="dk1"/>
                  </a:solidFill>
                  <a:latin typeface="Calibri"/>
                  <a:ea typeface="Calibri"/>
                  <a:cs typeface="Calibri"/>
                  <a:sym typeface="Calibri"/>
                </a:rPr>
                <a:t>Proveedor</a:t>
              </a:r>
              <a:r>
                <a:rPr lang="en-US" sz="1100" dirty="0">
                  <a:solidFill>
                    <a:schemeClr val="dk1"/>
                  </a:solidFill>
                  <a:latin typeface="Calibri"/>
                  <a:ea typeface="Calibri"/>
                  <a:cs typeface="Calibri"/>
                  <a:sym typeface="Calibri"/>
                </a:rPr>
                <a:t>: Illinois Housing Development Authority (IHDA)</a:t>
              </a:r>
              <a:endParaRPr sz="1100" dirty="0">
                <a:solidFill>
                  <a:schemeClr val="dk1"/>
                </a:solidFill>
                <a:latin typeface="Calibri"/>
                <a:ea typeface="Calibri"/>
                <a:cs typeface="Calibri"/>
                <a:sym typeface="Calibri"/>
              </a:endParaRPr>
            </a:p>
          </p:txBody>
        </p:sp>
        <p:sp>
          <p:nvSpPr>
            <p:cNvPr id="631" name="Google Shape;631;g1edfe3ef1ed_0_297"/>
            <p:cNvSpPr/>
            <p:nvPr/>
          </p:nvSpPr>
          <p:spPr>
            <a:xfrm>
              <a:off x="0" y="3446343"/>
              <a:ext cx="6117300" cy="2040300"/>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g1edfe3ef1ed_0_297"/>
            <p:cNvSpPr/>
            <p:nvPr/>
          </p:nvSpPr>
          <p:spPr>
            <a:xfrm>
              <a:off x="1830993" y="3963866"/>
              <a:ext cx="4286400" cy="158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33" name="Google Shape;633;g1edfe3ef1ed_0_297" descr="A close up of a logo&#10;&#10;Description automatically generated"/>
          <p:cNvPicPr preferRelativeResize="0"/>
          <p:nvPr/>
        </p:nvPicPr>
        <p:blipFill rotWithShape="1">
          <a:blip r:embed="rId6">
            <a:alphaModFix/>
          </a:blip>
          <a:srcRect/>
          <a:stretch/>
        </p:blipFill>
        <p:spPr>
          <a:xfrm>
            <a:off x="10822777" y="-10"/>
            <a:ext cx="1320544" cy="589842"/>
          </a:xfrm>
          <a:prstGeom prst="rect">
            <a:avLst/>
          </a:prstGeom>
          <a:noFill/>
          <a:ln>
            <a:noFill/>
          </a:ln>
        </p:spPr>
      </p:pic>
      <p:pic>
        <p:nvPicPr>
          <p:cNvPr id="634" name="Google Shape;634;g1edfe3ef1ed_0_297"/>
          <p:cNvPicPr preferRelativeResize="0"/>
          <p:nvPr/>
        </p:nvPicPr>
        <p:blipFill>
          <a:blip r:embed="rId7">
            <a:alphaModFix/>
          </a:blip>
          <a:stretch>
            <a:fillRect/>
          </a:stretch>
        </p:blipFill>
        <p:spPr>
          <a:xfrm>
            <a:off x="5847975" y="4560175"/>
            <a:ext cx="1187175" cy="1187175"/>
          </a:xfrm>
          <a:prstGeom prst="rect">
            <a:avLst/>
          </a:prstGeom>
          <a:noFill/>
          <a:ln>
            <a:noFill/>
          </a:ln>
        </p:spPr>
      </p:pic>
      <p:sp>
        <p:nvSpPr>
          <p:cNvPr id="635" name="Google Shape;635;g1edfe3ef1ed_0_297"/>
          <p:cNvSpPr txBox="1"/>
          <p:nvPr/>
        </p:nvSpPr>
        <p:spPr>
          <a:xfrm>
            <a:off x="7035150" y="4208778"/>
            <a:ext cx="4286400" cy="2033700"/>
          </a:xfrm>
          <a:prstGeom prst="rect">
            <a:avLst/>
          </a:prstGeom>
          <a:noFill/>
          <a:ln>
            <a:noFill/>
          </a:ln>
        </p:spPr>
        <p:txBody>
          <a:bodyPr spcFirstLastPara="1" wrap="square" lIns="167775" tIns="167775" rIns="167775" bIns="167775"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1600" b="1" dirty="0" err="1">
                <a:solidFill>
                  <a:schemeClr val="dk1"/>
                </a:solidFill>
                <a:latin typeface="Calibri"/>
                <a:ea typeface="Calibri"/>
                <a:cs typeface="Calibri"/>
                <a:sym typeface="Calibri"/>
              </a:rPr>
              <a:t>Asistencia</a:t>
            </a:r>
            <a:r>
              <a:rPr lang="en-US" sz="1600" b="1" dirty="0">
                <a:solidFill>
                  <a:schemeClr val="dk1"/>
                </a:solidFill>
                <a:latin typeface="Calibri"/>
                <a:ea typeface="Calibri"/>
                <a:cs typeface="Calibri"/>
                <a:sym typeface="Calibri"/>
              </a:rPr>
              <a:t> de </a:t>
            </a:r>
            <a:r>
              <a:rPr lang="en-US" sz="1600" b="1" dirty="0" err="1">
                <a:solidFill>
                  <a:schemeClr val="dk1"/>
                </a:solidFill>
                <a:latin typeface="Calibri"/>
                <a:ea typeface="Calibri"/>
                <a:cs typeface="Calibri"/>
                <a:sym typeface="Calibri"/>
              </a:rPr>
              <a:t>Renta</a:t>
            </a:r>
            <a:r>
              <a:rPr lang="en-US" sz="1600" b="1" dirty="0">
                <a:solidFill>
                  <a:schemeClr val="dk1"/>
                </a:solidFill>
                <a:latin typeface="Calibri"/>
                <a:ea typeface="Calibri"/>
                <a:cs typeface="Calibri"/>
                <a:sym typeface="Calibri"/>
              </a:rPr>
              <a:t> </a:t>
            </a:r>
            <a:endParaRPr sz="1600" b="1"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600"/>
              <a:buFont typeface="Calibri"/>
              <a:buNone/>
            </a:pPr>
            <a:endParaRPr sz="16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dirty="0" err="1">
                <a:solidFill>
                  <a:schemeClr val="dk1"/>
                </a:solidFill>
                <a:latin typeface="Calibri"/>
                <a:ea typeface="Calibri"/>
                <a:cs typeface="Calibri"/>
                <a:sym typeface="Calibri"/>
              </a:rPr>
              <a:t>Asistencia</a:t>
            </a:r>
            <a:r>
              <a:rPr lang="en-US" sz="1100" dirty="0">
                <a:solidFill>
                  <a:schemeClr val="dk1"/>
                </a:solidFill>
                <a:latin typeface="Calibri"/>
                <a:ea typeface="Calibri"/>
                <a:cs typeface="Calibri"/>
                <a:sym typeface="Calibri"/>
              </a:rPr>
              <a:t> De </a:t>
            </a:r>
            <a:r>
              <a:rPr lang="en-US" sz="1100" dirty="0" err="1">
                <a:solidFill>
                  <a:schemeClr val="dk1"/>
                </a:solidFill>
                <a:latin typeface="Calibri"/>
                <a:ea typeface="Calibri"/>
                <a:cs typeface="Calibri"/>
                <a:sym typeface="Calibri"/>
              </a:rPr>
              <a:t>Renta</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Basado</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En</a:t>
            </a:r>
            <a:r>
              <a:rPr lang="en-US" sz="1100" dirty="0">
                <a:solidFill>
                  <a:schemeClr val="dk1"/>
                </a:solidFill>
                <a:latin typeface="Calibri"/>
                <a:ea typeface="Calibri"/>
                <a:cs typeface="Calibri"/>
                <a:sym typeface="Calibri"/>
              </a:rPr>
              <a:t> La Corte de Illinois</a:t>
            </a:r>
            <a:endParaRPr sz="16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3 </a:t>
            </a:r>
            <a:r>
              <a:rPr lang="en-US" sz="1100" b="1" dirty="0" err="1">
                <a:solidFill>
                  <a:schemeClr val="dk1"/>
                </a:solidFill>
                <a:latin typeface="Calibri"/>
                <a:ea typeface="Calibri"/>
                <a:cs typeface="Calibri"/>
                <a:sym typeface="Calibri"/>
              </a:rPr>
              <a:t>octubre</a:t>
            </a:r>
            <a:r>
              <a:rPr lang="en-US" sz="1100" b="1" dirty="0">
                <a:solidFill>
                  <a:schemeClr val="dk1"/>
                </a:solidFill>
                <a:latin typeface="Calibri"/>
                <a:ea typeface="Calibri"/>
                <a:cs typeface="Calibri"/>
                <a:sym typeface="Calibri"/>
              </a:rPr>
              <a:t>  2022 a 31 </a:t>
            </a:r>
            <a:r>
              <a:rPr lang="en-US" sz="1100" b="1" dirty="0" err="1">
                <a:solidFill>
                  <a:schemeClr val="dk1"/>
                </a:solidFill>
                <a:latin typeface="Calibri"/>
                <a:ea typeface="Calibri"/>
                <a:cs typeface="Calibri"/>
                <a:sym typeface="Calibri"/>
              </a:rPr>
              <a:t>junio</a:t>
            </a:r>
            <a:r>
              <a:rPr lang="en-US" sz="1100" b="1" dirty="0">
                <a:solidFill>
                  <a:schemeClr val="dk1"/>
                </a:solidFill>
                <a:latin typeface="Calibri"/>
                <a:ea typeface="Calibri"/>
                <a:cs typeface="Calibri"/>
                <a:sym typeface="Calibri"/>
              </a:rPr>
              <a:t> 2023</a:t>
            </a:r>
            <a:endParaRPr sz="11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Para </a:t>
            </a:r>
            <a:r>
              <a:rPr lang="en-US" sz="1100" dirty="0" err="1">
                <a:solidFill>
                  <a:schemeClr val="dk1"/>
                </a:solidFill>
                <a:latin typeface="Calibri"/>
                <a:ea typeface="Calibri"/>
                <a:cs typeface="Calibri"/>
                <a:sym typeface="Calibri"/>
              </a:rPr>
              <a:t>aplicar</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visite</a:t>
            </a:r>
            <a:r>
              <a:rPr lang="en-US" sz="1100" dirty="0">
                <a:solidFill>
                  <a:schemeClr val="dk1"/>
                </a:solidFill>
                <a:latin typeface="Calibri"/>
                <a:ea typeface="Calibri"/>
                <a:cs typeface="Calibri"/>
                <a:sym typeface="Calibri"/>
              </a:rPr>
              <a:t>: </a:t>
            </a:r>
            <a:r>
              <a:rPr lang="en-US" sz="1100" u="sng" dirty="0">
                <a:solidFill>
                  <a:schemeClr val="hlink"/>
                </a:solidFill>
                <a:latin typeface="Calibri"/>
                <a:ea typeface="Calibri"/>
                <a:cs typeface="Calibri"/>
                <a:sym typeface="Calibri"/>
                <a:hlinkClick r:id="rId8"/>
              </a:rPr>
              <a:t>https://www.ihda.org/about-ihda/cbrap/</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dirty="0" err="1">
                <a:solidFill>
                  <a:schemeClr val="dk1"/>
                </a:solidFill>
                <a:latin typeface="Calibri"/>
                <a:ea typeface="Calibri"/>
                <a:cs typeface="Calibri"/>
                <a:sym typeface="Calibri"/>
              </a:rPr>
              <a:t>Proveedor</a:t>
            </a:r>
            <a:r>
              <a:rPr lang="en-US" sz="1100" dirty="0">
                <a:solidFill>
                  <a:schemeClr val="dk1"/>
                </a:solidFill>
                <a:latin typeface="Calibri"/>
                <a:ea typeface="Calibri"/>
                <a:cs typeface="Calibri"/>
                <a:sym typeface="Calibri"/>
              </a:rPr>
              <a:t>: Illinois Housing Development Authority (IHDA)</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p:txBody>
      </p:sp>
      <p:pic>
        <p:nvPicPr>
          <p:cNvPr id="636" name="Google Shape;636;g1edfe3ef1ed_0_297"/>
          <p:cNvPicPr preferRelativeResize="0"/>
          <p:nvPr/>
        </p:nvPicPr>
        <p:blipFill>
          <a:blip r:embed="rId9">
            <a:alphaModFix/>
          </a:blip>
          <a:stretch>
            <a:fillRect/>
          </a:stretch>
        </p:blipFill>
        <p:spPr>
          <a:xfrm>
            <a:off x="5964799" y="814225"/>
            <a:ext cx="848900" cy="848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7"/>
        <p:cNvGrpSpPr/>
        <p:nvPr/>
      </p:nvGrpSpPr>
      <p:grpSpPr>
        <a:xfrm>
          <a:off x="0" y="0"/>
          <a:ext cx="0" cy="0"/>
          <a:chOff x="0" y="0"/>
          <a:chExt cx="0" cy="0"/>
        </a:xfrm>
      </p:grpSpPr>
      <p:sp>
        <p:nvSpPr>
          <p:cNvPr id="598" name="Google Shape;598;g1edfe3ef1ed_0_297"/>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9" name="Google Shape;599;g1edfe3ef1ed_0_297"/>
          <p:cNvSpPr/>
          <p:nvPr/>
        </p:nvSpPr>
        <p:spPr>
          <a:xfrm>
            <a:off x="0" y="0"/>
            <a:ext cx="5020800" cy="6491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601" name="Google Shape;601;g1edfe3ef1ed_0_297"/>
          <p:cNvGrpSpPr/>
          <p:nvPr/>
        </p:nvGrpSpPr>
        <p:grpSpPr>
          <a:xfrm>
            <a:off x="56294" y="2569464"/>
            <a:ext cx="241980" cy="1340826"/>
            <a:chOff x="56294" y="2761488"/>
            <a:chExt cx="241980" cy="1340826"/>
          </a:xfrm>
        </p:grpSpPr>
        <p:sp>
          <p:nvSpPr>
            <p:cNvPr id="602" name="Google Shape;602;g1edfe3ef1ed_0_297"/>
            <p:cNvSpPr/>
            <p:nvPr/>
          </p:nvSpPr>
          <p:spPr>
            <a:xfrm rot="5400000">
              <a:off x="237825" y="3331293"/>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g1edfe3ef1ed_0_297"/>
            <p:cNvSpPr/>
            <p:nvPr/>
          </p:nvSpPr>
          <p:spPr>
            <a:xfrm rot="5400000">
              <a:off x="54944" y="3331293"/>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4" name="Google Shape;604;g1edfe3ef1ed_0_297"/>
            <p:cNvSpPr/>
            <p:nvPr/>
          </p:nvSpPr>
          <p:spPr>
            <a:xfrm rot="5400000">
              <a:off x="237825" y="318918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5" name="Google Shape;605;g1edfe3ef1ed_0_297"/>
            <p:cNvSpPr/>
            <p:nvPr/>
          </p:nvSpPr>
          <p:spPr>
            <a:xfrm rot="5400000">
              <a:off x="54944" y="318918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6" name="Google Shape;606;g1edfe3ef1ed_0_297"/>
            <p:cNvSpPr/>
            <p:nvPr/>
          </p:nvSpPr>
          <p:spPr>
            <a:xfrm rot="5400000">
              <a:off x="237825" y="304706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7" name="Google Shape;607;g1edfe3ef1ed_0_297"/>
            <p:cNvSpPr/>
            <p:nvPr/>
          </p:nvSpPr>
          <p:spPr>
            <a:xfrm rot="5400000">
              <a:off x="54944" y="304706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8" name="Google Shape;608;g1edfe3ef1ed_0_297"/>
            <p:cNvSpPr/>
            <p:nvPr/>
          </p:nvSpPr>
          <p:spPr>
            <a:xfrm rot="5400000">
              <a:off x="237825" y="2904952"/>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9" name="Google Shape;609;g1edfe3ef1ed_0_297"/>
            <p:cNvSpPr/>
            <p:nvPr/>
          </p:nvSpPr>
          <p:spPr>
            <a:xfrm rot="5400000">
              <a:off x="54944" y="2904952"/>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0" name="Google Shape;610;g1edfe3ef1ed_0_297"/>
            <p:cNvSpPr/>
            <p:nvPr/>
          </p:nvSpPr>
          <p:spPr>
            <a:xfrm rot="5400000">
              <a:off x="237825" y="2762838"/>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1" name="Google Shape;611;g1edfe3ef1ed_0_297"/>
            <p:cNvSpPr/>
            <p:nvPr/>
          </p:nvSpPr>
          <p:spPr>
            <a:xfrm rot="5400000">
              <a:off x="54944" y="2762838"/>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2" name="Google Shape;612;g1edfe3ef1ed_0_297"/>
            <p:cNvSpPr/>
            <p:nvPr/>
          </p:nvSpPr>
          <p:spPr>
            <a:xfrm rot="5400000">
              <a:off x="237825" y="4041864"/>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3" name="Google Shape;613;g1edfe3ef1ed_0_297"/>
            <p:cNvSpPr/>
            <p:nvPr/>
          </p:nvSpPr>
          <p:spPr>
            <a:xfrm rot="5400000">
              <a:off x="54944" y="4041864"/>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4" name="Google Shape;614;g1edfe3ef1ed_0_297"/>
            <p:cNvSpPr/>
            <p:nvPr/>
          </p:nvSpPr>
          <p:spPr>
            <a:xfrm rot="5400000">
              <a:off x="237825" y="389975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5" name="Google Shape;615;g1edfe3ef1ed_0_297"/>
            <p:cNvSpPr/>
            <p:nvPr/>
          </p:nvSpPr>
          <p:spPr>
            <a:xfrm rot="5400000">
              <a:off x="54944" y="3899750"/>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6" name="Google Shape;616;g1edfe3ef1ed_0_297"/>
            <p:cNvSpPr/>
            <p:nvPr/>
          </p:nvSpPr>
          <p:spPr>
            <a:xfrm rot="5400000">
              <a:off x="237825" y="375763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7" name="Google Shape;617;g1edfe3ef1ed_0_297"/>
            <p:cNvSpPr/>
            <p:nvPr/>
          </p:nvSpPr>
          <p:spPr>
            <a:xfrm rot="5400000">
              <a:off x="54944" y="3757636"/>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8" name="Google Shape;618;g1edfe3ef1ed_0_297"/>
            <p:cNvSpPr/>
            <p:nvPr/>
          </p:nvSpPr>
          <p:spPr>
            <a:xfrm rot="5400000">
              <a:off x="237825" y="3615521"/>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9" name="Google Shape;619;g1edfe3ef1ed_0_297"/>
            <p:cNvSpPr/>
            <p:nvPr/>
          </p:nvSpPr>
          <p:spPr>
            <a:xfrm rot="5400000">
              <a:off x="54944" y="3615521"/>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g1edfe3ef1ed_0_297"/>
            <p:cNvSpPr/>
            <p:nvPr/>
          </p:nvSpPr>
          <p:spPr>
            <a:xfrm rot="5400000">
              <a:off x="237825" y="3473407"/>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1" name="Google Shape;621;g1edfe3ef1ed_0_297"/>
            <p:cNvSpPr/>
            <p:nvPr/>
          </p:nvSpPr>
          <p:spPr>
            <a:xfrm rot="5400000">
              <a:off x="54944" y="3473407"/>
              <a:ext cx="61800" cy="59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22" name="Google Shape;622;g1edfe3ef1ed_0_297"/>
          <p:cNvSpPr/>
          <p:nvPr/>
        </p:nvSpPr>
        <p:spPr>
          <a:xfrm>
            <a:off x="0" y="6501384"/>
            <a:ext cx="12192000" cy="356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3" name="Google Shape;633;g1edfe3ef1ed_0_297" descr="A close up of a logo&#10;&#10;Description automatically generated"/>
          <p:cNvPicPr preferRelativeResize="0"/>
          <p:nvPr/>
        </p:nvPicPr>
        <p:blipFill rotWithShape="1">
          <a:blip r:embed="rId3">
            <a:alphaModFix/>
          </a:blip>
          <a:srcRect/>
          <a:stretch/>
        </p:blipFill>
        <p:spPr>
          <a:xfrm>
            <a:off x="10822777" y="-10"/>
            <a:ext cx="1320544" cy="589842"/>
          </a:xfrm>
          <a:prstGeom prst="rect">
            <a:avLst/>
          </a:prstGeom>
          <a:noFill/>
          <a:ln>
            <a:noFill/>
          </a:ln>
        </p:spPr>
      </p:pic>
      <p:pic>
        <p:nvPicPr>
          <p:cNvPr id="634" name="Google Shape;634;g1edfe3ef1ed_0_297"/>
          <p:cNvPicPr preferRelativeResize="0"/>
          <p:nvPr/>
        </p:nvPicPr>
        <p:blipFill>
          <a:blip r:embed="rId4">
            <a:alphaModFix/>
          </a:blip>
          <a:stretch>
            <a:fillRect/>
          </a:stretch>
        </p:blipFill>
        <p:spPr>
          <a:xfrm>
            <a:off x="5847975" y="4560175"/>
            <a:ext cx="1187175" cy="1187175"/>
          </a:xfrm>
          <a:prstGeom prst="rect">
            <a:avLst/>
          </a:prstGeom>
          <a:noFill/>
          <a:ln>
            <a:noFill/>
          </a:ln>
        </p:spPr>
      </p:pic>
      <p:pic>
        <p:nvPicPr>
          <p:cNvPr id="636" name="Google Shape;636;g1edfe3ef1ed_0_297"/>
          <p:cNvPicPr preferRelativeResize="0"/>
          <p:nvPr/>
        </p:nvPicPr>
        <p:blipFill>
          <a:blip r:embed="rId5">
            <a:alphaModFix/>
          </a:blip>
          <a:stretch>
            <a:fillRect/>
          </a:stretch>
        </p:blipFill>
        <p:spPr>
          <a:xfrm>
            <a:off x="5964799" y="814225"/>
            <a:ext cx="848900" cy="848900"/>
          </a:xfrm>
          <a:prstGeom prst="rect">
            <a:avLst/>
          </a:prstGeom>
          <a:noFill/>
          <a:ln>
            <a:noFill/>
          </a:ln>
        </p:spPr>
      </p:pic>
      <p:pic>
        <p:nvPicPr>
          <p:cNvPr id="6" name="Picture 5">
            <a:extLst>
              <a:ext uri="{FF2B5EF4-FFF2-40B4-BE49-F238E27FC236}">
                <a16:creationId xmlns:a16="http://schemas.microsoft.com/office/drawing/2014/main" id="{689D70FF-E6F9-6611-4348-6F3FD54CC7AE}"/>
              </a:ext>
            </a:extLst>
          </p:cNvPr>
          <p:cNvPicPr>
            <a:picLocks noChangeAspect="1"/>
          </p:cNvPicPr>
          <p:nvPr/>
        </p:nvPicPr>
        <p:blipFill>
          <a:blip r:embed="rId6"/>
          <a:stretch>
            <a:fillRect/>
          </a:stretch>
        </p:blipFill>
        <p:spPr>
          <a:xfrm>
            <a:off x="422056" y="328861"/>
            <a:ext cx="4365824" cy="5679915"/>
          </a:xfrm>
          <a:prstGeom prst="rect">
            <a:avLst/>
          </a:prstGeom>
        </p:spPr>
      </p:pic>
      <p:pic>
        <p:nvPicPr>
          <p:cNvPr id="7" name="Google Shape;634;g1edfe3ef1ed_0_297">
            <a:extLst>
              <a:ext uri="{FF2B5EF4-FFF2-40B4-BE49-F238E27FC236}">
                <a16:creationId xmlns:a16="http://schemas.microsoft.com/office/drawing/2014/main" id="{791303FD-DEE6-4434-E149-6BF9B6B5A042}"/>
              </a:ext>
            </a:extLst>
          </p:cNvPr>
          <p:cNvPicPr preferRelativeResize="0"/>
          <p:nvPr/>
        </p:nvPicPr>
        <p:blipFill>
          <a:blip r:embed="rId4">
            <a:alphaModFix/>
          </a:blip>
          <a:stretch>
            <a:fillRect/>
          </a:stretch>
        </p:blipFill>
        <p:spPr>
          <a:xfrm>
            <a:off x="5795661" y="4560175"/>
            <a:ext cx="1187175" cy="1187175"/>
          </a:xfrm>
          <a:prstGeom prst="rect">
            <a:avLst/>
          </a:prstGeom>
          <a:noFill/>
          <a:ln>
            <a:noFill/>
          </a:ln>
        </p:spPr>
      </p:pic>
      <p:sp>
        <p:nvSpPr>
          <p:cNvPr id="8" name="Google Shape;418;p47">
            <a:extLst>
              <a:ext uri="{FF2B5EF4-FFF2-40B4-BE49-F238E27FC236}">
                <a16:creationId xmlns:a16="http://schemas.microsoft.com/office/drawing/2014/main" id="{F04C6D43-5B5E-CE19-0953-950C28867DAC}"/>
              </a:ext>
            </a:extLst>
          </p:cNvPr>
          <p:cNvSpPr txBox="1">
            <a:spLocks/>
          </p:cNvSpPr>
          <p:nvPr/>
        </p:nvSpPr>
        <p:spPr>
          <a:xfrm>
            <a:off x="6008400" y="1003049"/>
            <a:ext cx="5193000" cy="926400"/>
          </a:xfrm>
          <a:prstGeom prst="rect">
            <a:avLst/>
          </a:prstGeom>
          <a:noFill/>
          <a:ln>
            <a:noFill/>
          </a:ln>
        </p:spPr>
        <p:txBody>
          <a:bodyPr spcFirstLastPara="1" wrap="square" lIns="91425" tIns="91425" rIns="91425" bIns="91425" anchor="t" anchorCtr="0">
            <a:normAutofit fontScale="8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pPr algn="ctr">
              <a:buSzPct val="36666"/>
              <a:buFont typeface="Arial"/>
              <a:buNone/>
            </a:pPr>
            <a:r>
              <a:rPr lang="es-ES" dirty="0">
                <a:solidFill>
                  <a:schemeClr val="tx1"/>
                </a:solidFill>
                <a:latin typeface="Calibri" panose="020F0502020204030204" pitchFamily="34" charset="0"/>
                <a:cs typeface="Calibri" panose="020F0502020204030204" pitchFamily="34" charset="0"/>
              </a:rPr>
              <a:t>CCLAHD - Asistencia legal para vivienda y deudas del condado Cook</a:t>
            </a:r>
            <a:endParaRPr lang="en-US" dirty="0">
              <a:solidFill>
                <a:schemeClr val="tx1"/>
              </a:solidFill>
              <a:latin typeface="Calibri" panose="020F0502020204030204" pitchFamily="34" charset="0"/>
              <a:cs typeface="Calibri" panose="020F0502020204030204" pitchFamily="34" charset="0"/>
            </a:endParaRPr>
          </a:p>
        </p:txBody>
      </p:sp>
      <p:sp>
        <p:nvSpPr>
          <p:cNvPr id="9" name="Google Shape;419;p47">
            <a:extLst>
              <a:ext uri="{FF2B5EF4-FFF2-40B4-BE49-F238E27FC236}">
                <a16:creationId xmlns:a16="http://schemas.microsoft.com/office/drawing/2014/main" id="{5079FF0D-D187-8915-A9A1-5F267C511F20}"/>
              </a:ext>
            </a:extLst>
          </p:cNvPr>
          <p:cNvSpPr txBox="1">
            <a:spLocks/>
          </p:cNvSpPr>
          <p:nvPr/>
        </p:nvSpPr>
        <p:spPr>
          <a:xfrm>
            <a:off x="6567638" y="2039936"/>
            <a:ext cx="4023300" cy="30024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r>
              <a:rPr lang="es-ES" dirty="0">
                <a:solidFill>
                  <a:schemeClr val="tx1"/>
                </a:solidFill>
                <a:latin typeface="Calibri" panose="020F0502020204030204" pitchFamily="34" charset="0"/>
                <a:cs typeface="Calibri" panose="020F0502020204030204" pitchFamily="34" charset="0"/>
              </a:rPr>
              <a:t>Ayuda legal gratis con desalojos, juicios hipotecarios, deuda y problemas con los impuestos de propiedad para residentes de Cook County. </a:t>
            </a:r>
          </a:p>
          <a:p>
            <a:r>
              <a:rPr lang="es-ES" b="1" dirty="0">
                <a:solidFill>
                  <a:schemeClr val="tx1"/>
                </a:solidFill>
                <a:latin typeface="Calibri" panose="020F0502020204030204" pitchFamily="34" charset="0"/>
                <a:cs typeface="Calibri" panose="020F0502020204030204" pitchFamily="34" charset="0"/>
              </a:rPr>
              <a:t>Llame al 855-956-5763</a:t>
            </a:r>
          </a:p>
          <a:p>
            <a:r>
              <a:rPr lang="es-ES" u="sng" dirty="0">
                <a:solidFill>
                  <a:schemeClr val="hlink"/>
                </a:solidFill>
                <a:latin typeface="Calibri" panose="020F0502020204030204" pitchFamily="34" charset="0"/>
                <a:cs typeface="Calibri" panose="020F0502020204030204" pitchFamily="34" charset="0"/>
                <a:hlinkClick r:id="rId7"/>
              </a:rPr>
              <a:t>www.cookcountylegalaid.org</a:t>
            </a:r>
            <a:endParaRPr lang="es-ES" dirty="0">
              <a:latin typeface="Calibri" panose="020F0502020204030204" pitchFamily="34" charset="0"/>
              <a:cs typeface="Calibri" panose="020F0502020204030204" pitchFamily="34" charset="0"/>
            </a:endParaRPr>
          </a:p>
          <a:p>
            <a:pPr marL="0" indent="0">
              <a:spcBef>
                <a:spcPts val="1200"/>
              </a:spcBef>
              <a:spcAft>
                <a:spcPts val="1200"/>
              </a:spcAft>
              <a:buFont typeface="Lato"/>
              <a:buNone/>
            </a:pPr>
            <a:endParaRPr lang="es-ES" dirty="0"/>
          </a:p>
        </p:txBody>
      </p:sp>
    </p:spTree>
    <p:extLst>
      <p:ext uri="{BB962C8B-B14F-4D97-AF65-F5344CB8AC3E}">
        <p14:creationId xmlns:p14="http://schemas.microsoft.com/office/powerpoint/2010/main" val="1124694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1"/>
        <p:cNvGrpSpPr/>
        <p:nvPr/>
      </p:nvGrpSpPr>
      <p:grpSpPr>
        <a:xfrm>
          <a:off x="0" y="0"/>
          <a:ext cx="0" cy="0"/>
          <a:chOff x="0" y="0"/>
          <a:chExt cx="0" cy="0"/>
        </a:xfrm>
      </p:grpSpPr>
      <p:sp>
        <p:nvSpPr>
          <p:cNvPr id="642" name="Google Shape;642;p34"/>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3" name="Google Shape;643;p34"/>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4" name="Google Shape;644;p34"/>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5" name="Google Shape;645;p34" descr="A close up of a logo&#10;&#10;Description automatically generated"/>
          <p:cNvPicPr preferRelativeResize="0"/>
          <p:nvPr/>
        </p:nvPicPr>
        <p:blipFill rotWithShape="1">
          <a:blip r:embed="rId3">
            <a:alphaModFix/>
          </a:blip>
          <a:srcRect/>
          <a:stretch/>
        </p:blipFill>
        <p:spPr>
          <a:xfrm>
            <a:off x="10693526" y="296422"/>
            <a:ext cx="1320546" cy="589843"/>
          </a:xfrm>
          <a:prstGeom prst="rect">
            <a:avLst/>
          </a:prstGeom>
          <a:noFill/>
          <a:ln>
            <a:noFill/>
          </a:ln>
        </p:spPr>
      </p:pic>
      <p:sp>
        <p:nvSpPr>
          <p:cNvPr id="646" name="Google Shape;646;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p:txBody>
      </p:sp>
      <p:sp>
        <p:nvSpPr>
          <p:cNvPr id="647" name="Google Shape;647;p34"/>
          <p:cNvSpPr/>
          <p:nvPr/>
        </p:nvSpPr>
        <p:spPr>
          <a:xfrm>
            <a:off x="879894" y="1778479"/>
            <a:ext cx="3234904" cy="4356338"/>
          </a:xfrm>
          <a:prstGeom prst="roundRect">
            <a:avLst>
              <a:gd name="adj" fmla="val 16667"/>
            </a:avLst>
          </a:prstGeom>
          <a:solidFill>
            <a:schemeClr val="lt1"/>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8" name="Google Shape;648;p34"/>
          <p:cNvSpPr/>
          <p:nvPr/>
        </p:nvSpPr>
        <p:spPr>
          <a:xfrm>
            <a:off x="4114799" y="2569233"/>
            <a:ext cx="7246187" cy="2861094"/>
          </a:xfrm>
          <a:prstGeom prst="roundRect">
            <a:avLst>
              <a:gd name="adj" fmla="val 16667"/>
            </a:avLst>
          </a:prstGeom>
          <a:solidFill>
            <a:schemeClr val="lt1"/>
          </a:solid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9" name="Google Shape;649;p34"/>
          <p:cNvSpPr txBox="1"/>
          <p:nvPr/>
        </p:nvSpPr>
        <p:spPr>
          <a:xfrm>
            <a:off x="1170028" y="3541303"/>
            <a:ext cx="2750808"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200" b="1" i="0" u="none" strike="noStrike" cap="none" dirty="0" err="1">
                <a:solidFill>
                  <a:schemeClr val="dk1"/>
                </a:solidFill>
                <a:latin typeface="Raleway"/>
                <a:ea typeface="Raleway"/>
                <a:cs typeface="Raleway"/>
                <a:sym typeface="Raleway"/>
              </a:rPr>
              <a:t>Contacto</a:t>
            </a:r>
            <a:endParaRPr sz="800" b="1" i="0" u="none" strike="noStrike" cap="none" dirty="0">
              <a:solidFill>
                <a:srgbClr val="000000"/>
              </a:solidFill>
              <a:latin typeface="Raleway"/>
              <a:ea typeface="Raleway"/>
              <a:cs typeface="Raleway"/>
              <a:sym typeface="Raleway"/>
            </a:endParaRPr>
          </a:p>
        </p:txBody>
      </p:sp>
      <p:sp>
        <p:nvSpPr>
          <p:cNvPr id="650" name="Google Shape;650;p34"/>
          <p:cNvSpPr txBox="1"/>
          <p:nvPr/>
        </p:nvSpPr>
        <p:spPr>
          <a:xfrm>
            <a:off x="4305660" y="2666640"/>
            <a:ext cx="70419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latin typeface="Lato"/>
                <a:ea typeface="Lato"/>
                <a:cs typeface="Lato"/>
                <a:sym typeface="Lato"/>
              </a:rPr>
              <a:t>Nina </a:t>
            </a:r>
            <a:r>
              <a:rPr lang="en-US" sz="2400" dirty="0" err="1">
                <a:solidFill>
                  <a:schemeClr val="dk1"/>
                </a:solidFill>
                <a:latin typeface="Lato"/>
                <a:ea typeface="Lato"/>
                <a:cs typeface="Lato"/>
                <a:sym typeface="Lato"/>
              </a:rPr>
              <a:t>Sedeño</a:t>
            </a:r>
            <a:r>
              <a:rPr lang="en-US" sz="2400" i="0" u="none" strike="noStrike" cap="none" dirty="0">
                <a:solidFill>
                  <a:schemeClr val="dk1"/>
                </a:solidFill>
                <a:latin typeface="Lato"/>
                <a:ea typeface="Lato"/>
                <a:cs typeface="Lato"/>
                <a:sym typeface="Lato"/>
              </a:rPr>
              <a:t>, </a:t>
            </a:r>
            <a:r>
              <a:rPr lang="en-US" sz="2400" i="0" u="none" strike="noStrike" cap="none" dirty="0" err="1">
                <a:solidFill>
                  <a:schemeClr val="dk1"/>
                </a:solidFill>
                <a:latin typeface="Lato"/>
                <a:ea typeface="Lato"/>
                <a:cs typeface="Lato"/>
                <a:sym typeface="Lato"/>
              </a:rPr>
              <a:t>Analista</a:t>
            </a:r>
            <a:r>
              <a:rPr lang="en-US" sz="2400" i="0" u="none" strike="noStrike" cap="none" dirty="0">
                <a:solidFill>
                  <a:schemeClr val="dk1"/>
                </a:solidFill>
                <a:latin typeface="Lato"/>
                <a:ea typeface="Lato"/>
                <a:cs typeface="Lato"/>
                <a:sym typeface="Lato"/>
              </a:rPr>
              <a:t> de </a:t>
            </a:r>
            <a:r>
              <a:rPr lang="en-US" sz="2400" i="0" u="none" strike="noStrike" cap="none" dirty="0" err="1">
                <a:solidFill>
                  <a:schemeClr val="dk1"/>
                </a:solidFill>
                <a:latin typeface="Lato"/>
                <a:ea typeface="Lato"/>
                <a:cs typeface="Lato"/>
                <a:sym typeface="Lato"/>
              </a:rPr>
              <a:t>Inmigración</a:t>
            </a:r>
            <a:r>
              <a:rPr lang="en-US" sz="2400" i="0" u="none" strike="noStrike" cap="none" dirty="0">
                <a:solidFill>
                  <a:schemeClr val="dk1"/>
                </a:solidFill>
                <a:latin typeface="Lato"/>
                <a:ea typeface="Lato"/>
                <a:cs typeface="Lato"/>
                <a:sym typeface="Lato"/>
              </a:rPr>
              <a:t>  Latino Policy Forum</a:t>
            </a:r>
            <a:endParaRPr sz="2400" i="0" u="none" strike="noStrike" cap="none" dirty="0">
              <a:solidFill>
                <a:schemeClr val="dk1"/>
              </a:solidFill>
              <a:latin typeface="Lato"/>
              <a:ea typeface="Lato"/>
              <a:cs typeface="Lato"/>
              <a:sym typeface="Lato"/>
            </a:endParaRPr>
          </a:p>
          <a:p>
            <a:pPr marL="0" lvl="0" indent="0" algn="l" rtl="0">
              <a:spcBef>
                <a:spcPts val="0"/>
              </a:spcBef>
              <a:spcAft>
                <a:spcPts val="0"/>
              </a:spcAft>
              <a:buClr>
                <a:schemeClr val="dk1"/>
              </a:buClr>
              <a:buSzPts val="2400"/>
              <a:buFont typeface="Arial"/>
              <a:buNone/>
            </a:pPr>
            <a:r>
              <a:rPr lang="en-US" sz="2400" u="sng" dirty="0">
                <a:solidFill>
                  <a:schemeClr val="hlink"/>
                </a:solidFill>
                <a:latin typeface="Lato"/>
                <a:ea typeface="Lato"/>
                <a:cs typeface="Lato"/>
                <a:sym typeface="Lato"/>
                <a:hlinkClick r:id="rId4"/>
              </a:rPr>
              <a:t>nsedeno@latinopolicyforum.org</a:t>
            </a:r>
            <a:endParaRPr dirty="0">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endParaRPr sz="24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US" sz="2400">
                <a:solidFill>
                  <a:schemeClr val="dk1"/>
                </a:solidFill>
                <a:latin typeface="Lato"/>
                <a:ea typeface="Lato"/>
                <a:cs typeface="Lato"/>
                <a:sym typeface="Lato"/>
              </a:rPr>
              <a:t>Anna Arzuaga</a:t>
            </a:r>
            <a:r>
              <a:rPr lang="en-US" sz="2400" i="0" u="none" strike="noStrike" cap="none">
                <a:solidFill>
                  <a:schemeClr val="dk1"/>
                </a:solidFill>
                <a:latin typeface="Lato"/>
                <a:ea typeface="Lato"/>
                <a:cs typeface="Lato"/>
                <a:sym typeface="Lato"/>
              </a:rPr>
              <a:t>, </a:t>
            </a:r>
            <a:r>
              <a:rPr lang="en-US" sz="2400" dirty="0" err="1">
                <a:solidFill>
                  <a:schemeClr val="dk1"/>
                </a:solidFill>
                <a:latin typeface="Lato"/>
                <a:ea typeface="Lato"/>
                <a:cs typeface="Lato"/>
                <a:sym typeface="Lato"/>
              </a:rPr>
              <a:t>Analista</a:t>
            </a:r>
            <a:r>
              <a:rPr lang="en-US" sz="2400" dirty="0">
                <a:solidFill>
                  <a:schemeClr val="dk1"/>
                </a:solidFill>
                <a:latin typeface="Lato"/>
                <a:ea typeface="Lato"/>
                <a:cs typeface="Lato"/>
                <a:sym typeface="Lato"/>
              </a:rPr>
              <a:t> de Vivienda</a:t>
            </a:r>
            <a:endParaRPr sz="2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US" sz="2400" i="0" u="none" strike="noStrike" cap="none" dirty="0">
                <a:solidFill>
                  <a:schemeClr val="dk1"/>
                </a:solidFill>
                <a:latin typeface="Lato"/>
                <a:ea typeface="Lato"/>
                <a:cs typeface="Lato"/>
                <a:sym typeface="Lato"/>
              </a:rPr>
              <a:t>Latino Policy Forum</a:t>
            </a:r>
            <a:endParaRPr sz="24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r>
              <a:rPr lang="en-US" sz="2400" u="sng" dirty="0">
                <a:solidFill>
                  <a:schemeClr val="hlink"/>
                </a:solidFill>
                <a:latin typeface="Lato"/>
                <a:ea typeface="Lato"/>
                <a:cs typeface="Lato"/>
                <a:sym typeface="Lato"/>
                <a:hlinkClick r:id="rId5"/>
              </a:rPr>
              <a:t>aarzuaga@latinopolicyforum.org</a:t>
            </a:r>
            <a:endParaRPr sz="2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endParaRPr sz="2400" dirty="0">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655"/>
        <p:cNvGrpSpPr/>
        <p:nvPr/>
      </p:nvGrpSpPr>
      <p:grpSpPr>
        <a:xfrm>
          <a:off x="0" y="0"/>
          <a:ext cx="0" cy="0"/>
          <a:chOff x="0" y="0"/>
          <a:chExt cx="0" cy="0"/>
        </a:xfrm>
      </p:grpSpPr>
      <p:sp>
        <p:nvSpPr>
          <p:cNvPr id="656" name="Google Shape;656;p35"/>
          <p:cNvSpPr txBox="1">
            <a:spLocks noGrp="1"/>
          </p:cNvSpPr>
          <p:nvPr>
            <p:ph type="title"/>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US" sz="5900" b="1">
                <a:latin typeface="Raleway"/>
                <a:ea typeface="Raleway"/>
                <a:cs typeface="Raleway"/>
                <a:sym typeface="Raleway"/>
              </a:rPr>
              <a:t>¿Preguntas?</a:t>
            </a:r>
            <a:endParaRPr sz="5900" b="1">
              <a:latin typeface="Raleway"/>
              <a:ea typeface="Raleway"/>
              <a:cs typeface="Raleway"/>
              <a:sym typeface="Raleway"/>
            </a:endParaRPr>
          </a:p>
        </p:txBody>
      </p:sp>
      <p:sp>
        <p:nvSpPr>
          <p:cNvPr id="657" name="Google Shape;657;p3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58" name="Google Shape;658;p35" descr="Icon&#10;&#10;Description automatically generated"/>
          <p:cNvPicPr preferRelativeResize="0">
            <a:picLocks noGrp="1"/>
          </p:cNvPicPr>
          <p:nvPr>
            <p:ph type="body" idx="1"/>
          </p:nvPr>
        </p:nvPicPr>
        <p:blipFill rotWithShape="1">
          <a:blip r:embed="rId3">
            <a:alphaModFix/>
          </a:blip>
          <a:srcRect r="2" b="3236"/>
          <a:stretch/>
        </p:blipFill>
        <p:spPr>
          <a:xfrm>
            <a:off x="20" y="10"/>
            <a:ext cx="6024134" cy="6857990"/>
          </a:xfrm>
          <a:prstGeom prst="rect">
            <a:avLst/>
          </a:prstGeom>
          <a:noFill/>
          <a:ln>
            <a:noFill/>
          </a:ln>
        </p:spPr>
      </p:pic>
      <p:pic>
        <p:nvPicPr>
          <p:cNvPr id="659" name="Google Shape;659;p35" descr="A close up of a logo&#10;&#10;Description automatically generated"/>
          <p:cNvPicPr preferRelativeResize="0"/>
          <p:nvPr/>
        </p:nvPicPr>
        <p:blipFill rotWithShape="1">
          <a:blip r:embed="rId4">
            <a:alphaModFix/>
          </a:blip>
          <a:srcRect/>
          <a:stretch/>
        </p:blipFill>
        <p:spPr>
          <a:xfrm>
            <a:off x="327450" y="181403"/>
            <a:ext cx="1320546" cy="58984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6"/>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6" name="Google Shape;666;p36"/>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7" name="Google Shape;667;p36"/>
          <p:cNvSpPr txBox="1">
            <a:spLocks noGrp="1"/>
          </p:cNvSpPr>
          <p:nvPr>
            <p:ph type="title"/>
          </p:nvPr>
        </p:nvSpPr>
        <p:spPr>
          <a:xfrm>
            <a:off x="6777601" y="1416795"/>
            <a:ext cx="4645200" cy="5220000"/>
          </a:xfrm>
          <a:prstGeom prst="rect">
            <a:avLst/>
          </a:prstGeom>
          <a:noFill/>
          <a:ln>
            <a:noFill/>
          </a:ln>
        </p:spPr>
        <p:txBody>
          <a:bodyPr spcFirstLastPara="1" wrap="square" lIns="91425" tIns="45700" rIns="91425" bIns="45700" anchor="b" anchorCtr="0">
            <a:normAutofit/>
          </a:bodyPr>
          <a:lstStyle/>
          <a:p>
            <a:pPr marL="0" lvl="2" indent="0" algn="l" rtl="0">
              <a:lnSpc>
                <a:spcPct val="100000"/>
              </a:lnSpc>
              <a:spcBef>
                <a:spcPts val="0"/>
              </a:spcBef>
              <a:spcAft>
                <a:spcPts val="0"/>
              </a:spcAft>
              <a:buSzPts val="1400"/>
              <a:buNone/>
            </a:pPr>
            <a:r>
              <a:rPr lang="en-US" sz="2800" b="1">
                <a:latin typeface="Lato"/>
                <a:ea typeface="Lato"/>
                <a:cs typeface="Lato"/>
                <a:sym typeface="Lato"/>
              </a:rPr>
              <a:t>¿Cuál de los siguientes temas le gustaría que se cubriera en la próxima presentación?</a:t>
            </a:r>
            <a:br>
              <a:rPr lang="en-US" sz="2800" b="1">
                <a:latin typeface="Lato"/>
                <a:ea typeface="Lato"/>
                <a:cs typeface="Lato"/>
                <a:sym typeface="Lato"/>
              </a:rPr>
            </a:br>
            <a:br>
              <a:rPr lang="en-US" sz="2800" b="1">
                <a:latin typeface="Lato"/>
                <a:ea typeface="Lato"/>
                <a:cs typeface="Lato"/>
                <a:sym typeface="Lato"/>
              </a:rPr>
            </a:br>
            <a:r>
              <a:rPr lang="en-US">
                <a:latin typeface="Lato"/>
                <a:ea typeface="Lato"/>
                <a:cs typeface="Lato"/>
                <a:sym typeface="Lato"/>
              </a:rPr>
              <a:t>1.  La ley de vivienda justa y sus protecciones</a:t>
            </a:r>
            <a:br>
              <a:rPr lang="en-US">
                <a:latin typeface="Lato"/>
                <a:ea typeface="Lato"/>
                <a:cs typeface="Lato"/>
                <a:sym typeface="Lato"/>
              </a:rPr>
            </a:br>
            <a:br>
              <a:rPr lang="en-US">
                <a:latin typeface="Lato"/>
                <a:ea typeface="Lato"/>
                <a:cs typeface="Lato"/>
                <a:sym typeface="Lato"/>
              </a:rPr>
            </a:br>
            <a:r>
              <a:rPr lang="en-US">
                <a:latin typeface="Lato"/>
                <a:ea typeface="Lato"/>
                <a:cs typeface="Lato"/>
                <a:sym typeface="Lato"/>
              </a:rPr>
              <a:t>2. Proceso de desalojos y bloqueos</a:t>
            </a:r>
            <a:br>
              <a:rPr lang="en-US">
                <a:latin typeface="Lato"/>
                <a:ea typeface="Lato"/>
                <a:cs typeface="Lato"/>
                <a:sym typeface="Lato"/>
              </a:rPr>
            </a:br>
            <a:br>
              <a:rPr lang="en-US">
                <a:latin typeface="Lato"/>
                <a:ea typeface="Lato"/>
                <a:cs typeface="Lato"/>
                <a:sym typeface="Lato"/>
              </a:rPr>
            </a:br>
            <a:r>
              <a:rPr lang="en-US">
                <a:latin typeface="Lato"/>
                <a:ea typeface="Lato"/>
                <a:cs typeface="Lato"/>
                <a:sym typeface="Lato"/>
              </a:rPr>
              <a:t>3. Responsabilidades y mejores prácticas para los propietarios</a:t>
            </a:r>
            <a:br>
              <a:rPr lang="en-US">
                <a:latin typeface="Lato"/>
                <a:ea typeface="Lato"/>
                <a:cs typeface="Lato"/>
                <a:sym typeface="Lato"/>
              </a:rPr>
            </a:br>
            <a:br>
              <a:rPr lang="en-US">
                <a:latin typeface="Lato"/>
                <a:ea typeface="Lato"/>
                <a:cs typeface="Lato"/>
                <a:sym typeface="Lato"/>
              </a:rPr>
            </a:br>
            <a:r>
              <a:rPr lang="en-US">
                <a:latin typeface="Lato"/>
                <a:ea typeface="Lato"/>
                <a:cs typeface="Lato"/>
                <a:sym typeface="Lato"/>
              </a:rPr>
              <a:t>4. Otra (por favor indique cual en el chat)</a:t>
            </a:r>
            <a:br>
              <a:rPr lang="en-US">
                <a:latin typeface="Lato"/>
                <a:ea typeface="Lato"/>
                <a:cs typeface="Lato"/>
                <a:sym typeface="Lato"/>
              </a:rPr>
            </a:br>
            <a:endParaRPr b="1">
              <a:latin typeface="Lato"/>
              <a:ea typeface="Lato"/>
              <a:cs typeface="Lato"/>
              <a:sym typeface="Lato"/>
            </a:endParaRPr>
          </a:p>
        </p:txBody>
      </p:sp>
      <p:pic>
        <p:nvPicPr>
          <p:cNvPr id="668" name="Google Shape;668;p36" descr="A close up of a logo&#10;&#10;Description automatically generated"/>
          <p:cNvPicPr preferRelativeResize="0"/>
          <p:nvPr/>
        </p:nvPicPr>
        <p:blipFill rotWithShape="1">
          <a:blip r:embed="rId3">
            <a:alphaModFix/>
          </a:blip>
          <a:srcRect/>
          <a:stretch/>
        </p:blipFill>
        <p:spPr>
          <a:xfrm>
            <a:off x="10871454" y="0"/>
            <a:ext cx="1320546" cy="589843"/>
          </a:xfrm>
          <a:prstGeom prst="rect">
            <a:avLst/>
          </a:prstGeom>
          <a:noFill/>
          <a:ln>
            <a:noFill/>
          </a:ln>
        </p:spPr>
      </p:pic>
      <p:sp>
        <p:nvSpPr>
          <p:cNvPr id="669" name="Google Shape;669;p36"/>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0" name="Google Shape;670;p36" descr="gracias.png"/>
          <p:cNvPicPr preferRelativeResize="0">
            <a:picLocks noGrp="1"/>
          </p:cNvPicPr>
          <p:nvPr>
            <p:ph type="body" idx="1"/>
          </p:nvPr>
        </p:nvPicPr>
        <p:blipFill rotWithShape="1">
          <a:blip r:embed="rId4">
            <a:alphaModFix/>
          </a:blip>
          <a:srcRect t="13054" b="13054"/>
          <a:stretch/>
        </p:blipFill>
        <p:spPr>
          <a:xfrm>
            <a:off x="1362840" y="822384"/>
            <a:ext cx="4900197" cy="20276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3"/>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900" b="1">
                <a:latin typeface="Raleway"/>
                <a:ea typeface="Raleway"/>
                <a:cs typeface="Raleway"/>
                <a:sym typeface="Raleway"/>
              </a:rPr>
              <a:t>Tabla de Contenidos</a:t>
            </a:r>
            <a:endParaRPr sz="4700">
              <a:latin typeface="Raleway"/>
              <a:ea typeface="Raleway"/>
              <a:cs typeface="Raleway"/>
              <a:sym typeface="Raleway"/>
            </a:endParaRPr>
          </a:p>
        </p:txBody>
      </p:sp>
      <p:sp>
        <p:nvSpPr>
          <p:cNvPr id="276" name="Google Shape;276;p3"/>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3"/>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3"/>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9" name="Google Shape;279;p3" descr="A close up of a logo&#10;&#10;Description automatically generated"/>
          <p:cNvPicPr preferRelativeResize="0"/>
          <p:nvPr/>
        </p:nvPicPr>
        <p:blipFill rotWithShape="1">
          <a:blip r:embed="rId3">
            <a:alphaModFix/>
          </a:blip>
          <a:srcRect/>
          <a:stretch/>
        </p:blipFill>
        <p:spPr>
          <a:xfrm>
            <a:off x="10693527" y="160790"/>
            <a:ext cx="1320546" cy="589843"/>
          </a:xfrm>
          <a:prstGeom prst="rect">
            <a:avLst/>
          </a:prstGeom>
          <a:noFill/>
          <a:ln>
            <a:noFill/>
          </a:ln>
        </p:spPr>
      </p:pic>
      <p:sp>
        <p:nvSpPr>
          <p:cNvPr id="280" name="Google Shape;280;p3"/>
          <p:cNvSpPr txBox="1">
            <a:spLocks noGrp="1"/>
          </p:cNvSpPr>
          <p:nvPr>
            <p:ph type="body" idx="1"/>
          </p:nvPr>
        </p:nvSpPr>
        <p:spPr>
          <a:xfrm>
            <a:off x="1101476" y="1936195"/>
            <a:ext cx="10515600" cy="46154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Lato"/>
              <a:buChar char="•"/>
            </a:pPr>
            <a:r>
              <a:rPr lang="en-US" dirty="0">
                <a:latin typeface="Lato"/>
                <a:ea typeface="Lato"/>
                <a:cs typeface="Lato"/>
                <a:sym typeface="Lato"/>
              </a:rPr>
              <a:t>Manual de Derechos de Vivienda para Inquilinos </a:t>
            </a:r>
            <a:r>
              <a:rPr lang="en-US" dirty="0" err="1">
                <a:latin typeface="Lato"/>
                <a:ea typeface="Lato"/>
                <a:cs typeface="Lato"/>
                <a:sym typeface="Lato"/>
              </a:rPr>
              <a:t>Inmigrantes</a:t>
            </a:r>
            <a:endParaRPr dirty="0">
              <a:latin typeface="Lato"/>
              <a:ea typeface="Lato"/>
              <a:cs typeface="Lato"/>
              <a:sym typeface="Lato"/>
            </a:endParaRPr>
          </a:p>
          <a:p>
            <a:pPr marL="228600" lvl="0" indent="-228600" algn="l" rtl="0">
              <a:lnSpc>
                <a:spcPct val="90000"/>
              </a:lnSpc>
              <a:spcBef>
                <a:spcPts val="1000"/>
              </a:spcBef>
              <a:spcAft>
                <a:spcPts val="0"/>
              </a:spcAft>
              <a:buClr>
                <a:schemeClr val="dk1"/>
              </a:buClr>
              <a:buSzPts val="2800"/>
              <a:buFont typeface="Lato"/>
              <a:buChar char="•"/>
            </a:pPr>
            <a:r>
              <a:rPr lang="en-US" dirty="0" err="1">
                <a:latin typeface="Lato"/>
                <a:ea typeface="Lato"/>
                <a:cs typeface="Lato"/>
                <a:sym typeface="Lato"/>
              </a:rPr>
              <a:t>Protecciones</a:t>
            </a:r>
            <a:r>
              <a:rPr lang="en-US" dirty="0">
                <a:latin typeface="Lato"/>
                <a:ea typeface="Lato"/>
                <a:cs typeface="Lato"/>
                <a:sym typeface="Lato"/>
              </a:rPr>
              <a:t> de </a:t>
            </a:r>
            <a:r>
              <a:rPr lang="en-US" dirty="0" err="1">
                <a:latin typeface="Lato"/>
                <a:ea typeface="Lato"/>
                <a:cs typeface="Lato"/>
                <a:sym typeface="Lato"/>
              </a:rPr>
              <a:t>vivienda</a:t>
            </a:r>
            <a:r>
              <a:rPr lang="en-US" dirty="0">
                <a:latin typeface="Lato"/>
                <a:ea typeface="Lato"/>
                <a:cs typeface="Lato"/>
                <a:sym typeface="Lato"/>
              </a:rPr>
              <a:t> </a:t>
            </a:r>
            <a:r>
              <a:rPr lang="en-US" dirty="0" err="1">
                <a:latin typeface="Lato"/>
                <a:ea typeface="Lato"/>
                <a:cs typeface="Lato"/>
                <a:sym typeface="Lato"/>
              </a:rPr>
              <a:t>justa</a:t>
            </a:r>
            <a:r>
              <a:rPr lang="en-US" dirty="0">
                <a:latin typeface="Lato"/>
                <a:ea typeface="Lato"/>
                <a:cs typeface="Lato"/>
                <a:sym typeface="Lato"/>
              </a:rPr>
              <a:t> contra la </a:t>
            </a:r>
            <a:r>
              <a:rPr lang="en-US" dirty="0" err="1">
                <a:latin typeface="Lato"/>
                <a:ea typeface="Lato"/>
                <a:cs typeface="Lato"/>
                <a:sym typeface="Lato"/>
              </a:rPr>
              <a:t>discriminación</a:t>
            </a:r>
            <a:endParaRPr dirty="0">
              <a:latin typeface="Lato"/>
              <a:ea typeface="Lato"/>
              <a:cs typeface="Lato"/>
              <a:sym typeface="Lato"/>
            </a:endParaRPr>
          </a:p>
          <a:p>
            <a:pPr marL="228600" lvl="0" indent="-228600" algn="l" rtl="0">
              <a:lnSpc>
                <a:spcPct val="90000"/>
              </a:lnSpc>
              <a:spcBef>
                <a:spcPts val="1000"/>
              </a:spcBef>
              <a:spcAft>
                <a:spcPts val="0"/>
              </a:spcAft>
              <a:buClr>
                <a:schemeClr val="dk1"/>
              </a:buClr>
              <a:buSzPts val="2800"/>
              <a:buFont typeface="Lato"/>
              <a:buChar char="•"/>
            </a:pPr>
            <a:r>
              <a:rPr lang="en-US" dirty="0" err="1">
                <a:latin typeface="Lato"/>
                <a:ea typeface="Lato"/>
                <a:cs typeface="Lato"/>
                <a:sym typeface="Lato"/>
              </a:rPr>
              <a:t>Divulgación</a:t>
            </a:r>
            <a:r>
              <a:rPr lang="en-US" dirty="0">
                <a:latin typeface="Lato"/>
                <a:ea typeface="Lato"/>
                <a:cs typeface="Lato"/>
                <a:sym typeface="Lato"/>
              </a:rPr>
              <a:t> de </a:t>
            </a:r>
            <a:r>
              <a:rPr lang="en-US" dirty="0" err="1">
                <a:latin typeface="Lato"/>
                <a:ea typeface="Lato"/>
                <a:cs typeface="Lato"/>
                <a:sym typeface="Lato"/>
              </a:rPr>
              <a:t>estatus</a:t>
            </a:r>
            <a:r>
              <a:rPr lang="en-US" dirty="0">
                <a:latin typeface="Lato"/>
                <a:ea typeface="Lato"/>
                <a:cs typeface="Lato"/>
                <a:sym typeface="Lato"/>
              </a:rPr>
              <a:t> </a:t>
            </a:r>
            <a:r>
              <a:rPr lang="en-US" dirty="0" err="1">
                <a:latin typeface="Lato"/>
                <a:ea typeface="Lato"/>
                <a:cs typeface="Lato"/>
                <a:sym typeface="Lato"/>
              </a:rPr>
              <a:t>migratorio</a:t>
            </a:r>
            <a:endParaRPr dirty="0">
              <a:latin typeface="Lato"/>
              <a:ea typeface="Lato"/>
              <a:cs typeface="Lato"/>
              <a:sym typeface="Lato"/>
            </a:endParaRPr>
          </a:p>
          <a:p>
            <a:pPr marL="228600" lvl="0" indent="-228600" algn="l" rtl="0">
              <a:lnSpc>
                <a:spcPct val="90000"/>
              </a:lnSpc>
              <a:spcBef>
                <a:spcPts val="1000"/>
              </a:spcBef>
              <a:spcAft>
                <a:spcPts val="0"/>
              </a:spcAft>
              <a:buClr>
                <a:schemeClr val="dk1"/>
              </a:buClr>
              <a:buSzPts val="2800"/>
              <a:buFont typeface="Lato"/>
              <a:buChar char="•"/>
            </a:pPr>
            <a:r>
              <a:rPr lang="en-US" dirty="0">
                <a:latin typeface="Lato"/>
                <a:ea typeface="Lato"/>
                <a:cs typeface="Lato"/>
                <a:sym typeface="Lato"/>
              </a:rPr>
              <a:t>Derechos </a:t>
            </a:r>
            <a:r>
              <a:rPr lang="en-US" dirty="0" err="1">
                <a:latin typeface="Lato"/>
                <a:ea typeface="Lato"/>
                <a:cs typeface="Lato"/>
                <a:sym typeface="Lato"/>
              </a:rPr>
              <a:t>legales</a:t>
            </a:r>
            <a:r>
              <a:rPr lang="en-US" dirty="0">
                <a:latin typeface="Lato"/>
                <a:ea typeface="Lato"/>
                <a:cs typeface="Lato"/>
                <a:sym typeface="Lato"/>
              </a:rPr>
              <a:t> para inquilinos </a:t>
            </a:r>
            <a:r>
              <a:rPr lang="en-US" dirty="0" err="1">
                <a:latin typeface="Lato"/>
                <a:ea typeface="Lato"/>
                <a:cs typeface="Lato"/>
                <a:sym typeface="Lato"/>
              </a:rPr>
              <a:t>inmigrantes</a:t>
            </a:r>
            <a:r>
              <a:rPr lang="en-US" dirty="0">
                <a:latin typeface="Lato"/>
                <a:ea typeface="Lato"/>
                <a:cs typeface="Lato"/>
                <a:sym typeface="Lato"/>
              </a:rPr>
              <a:t> (ITPA)</a:t>
            </a:r>
            <a:endParaRPr dirty="0">
              <a:latin typeface="Lato"/>
              <a:ea typeface="Lato"/>
              <a:cs typeface="Lato"/>
              <a:sym typeface="Lato"/>
            </a:endParaRPr>
          </a:p>
          <a:p>
            <a:pPr marL="228600" lvl="0" indent="-228600" algn="l" rtl="0">
              <a:lnSpc>
                <a:spcPct val="90000"/>
              </a:lnSpc>
              <a:spcBef>
                <a:spcPts val="1000"/>
              </a:spcBef>
              <a:spcAft>
                <a:spcPts val="0"/>
              </a:spcAft>
              <a:buClr>
                <a:schemeClr val="dk1"/>
              </a:buClr>
              <a:buSzPts val="2800"/>
              <a:buFont typeface="Lato"/>
              <a:buChar char="•"/>
            </a:pPr>
            <a:r>
              <a:rPr lang="en-US" dirty="0" err="1">
                <a:latin typeface="Lato"/>
                <a:ea typeface="Lato"/>
                <a:cs typeface="Lato"/>
                <a:sym typeface="Lato"/>
              </a:rPr>
              <a:t>Regla</a:t>
            </a:r>
            <a:r>
              <a:rPr lang="en-US" dirty="0">
                <a:latin typeface="Lato"/>
                <a:ea typeface="Lato"/>
                <a:cs typeface="Lato"/>
                <a:sym typeface="Lato"/>
              </a:rPr>
              <a:t> de la carga </a:t>
            </a:r>
            <a:r>
              <a:rPr lang="en-US" dirty="0" err="1">
                <a:latin typeface="Lato"/>
                <a:ea typeface="Lato"/>
                <a:cs typeface="Lato"/>
                <a:sym typeface="Lato"/>
              </a:rPr>
              <a:t>pública</a:t>
            </a:r>
            <a:endParaRPr dirty="0">
              <a:latin typeface="Lato"/>
              <a:ea typeface="Lato"/>
              <a:cs typeface="Lato"/>
              <a:sym typeface="Lato"/>
            </a:endParaRPr>
          </a:p>
          <a:p>
            <a:pPr marL="228600" lvl="0" indent="-228600" algn="l" rtl="0">
              <a:lnSpc>
                <a:spcPct val="90000"/>
              </a:lnSpc>
              <a:spcBef>
                <a:spcPts val="1000"/>
              </a:spcBef>
              <a:spcAft>
                <a:spcPts val="0"/>
              </a:spcAft>
              <a:buClr>
                <a:schemeClr val="dk1"/>
              </a:buClr>
              <a:buSzPts val="2800"/>
              <a:buFont typeface="Lato"/>
              <a:buChar char="•"/>
            </a:pPr>
            <a:r>
              <a:rPr lang="en-US" dirty="0" err="1">
                <a:latin typeface="Lato"/>
                <a:ea typeface="Lato"/>
                <a:cs typeface="Lato"/>
                <a:sym typeface="Lato"/>
              </a:rPr>
              <a:t>Recursos</a:t>
            </a:r>
            <a:r>
              <a:rPr lang="en-US" dirty="0">
                <a:latin typeface="Lato"/>
                <a:ea typeface="Lato"/>
                <a:cs typeface="Lato"/>
                <a:sym typeface="Lato"/>
              </a:rPr>
              <a:t> y </a:t>
            </a:r>
            <a:r>
              <a:rPr lang="en-US" dirty="0" err="1">
                <a:latin typeface="Lato"/>
                <a:ea typeface="Lato"/>
                <a:cs typeface="Lato"/>
                <a:sym typeface="Lato"/>
              </a:rPr>
              <a:t>programas</a:t>
            </a:r>
            <a:r>
              <a:rPr lang="en-US" dirty="0">
                <a:latin typeface="Lato"/>
                <a:ea typeface="Lato"/>
                <a:cs typeface="Lato"/>
                <a:sym typeface="Lato"/>
              </a:rPr>
              <a:t> de </a:t>
            </a:r>
            <a:r>
              <a:rPr lang="en-US" dirty="0" err="1">
                <a:latin typeface="Lato"/>
                <a:ea typeface="Lato"/>
                <a:cs typeface="Lato"/>
                <a:sym typeface="Lato"/>
              </a:rPr>
              <a:t>asistencia</a:t>
            </a:r>
            <a:r>
              <a:rPr lang="en-US" dirty="0">
                <a:latin typeface="Lato"/>
                <a:ea typeface="Lato"/>
                <a:cs typeface="Lato"/>
                <a:sym typeface="Lato"/>
              </a:rPr>
              <a:t> </a:t>
            </a:r>
            <a:r>
              <a:rPr lang="en-US" dirty="0" err="1">
                <a:latin typeface="Lato"/>
                <a:ea typeface="Lato"/>
                <a:cs typeface="Lato"/>
                <a:sym typeface="Lato"/>
              </a:rPr>
              <a:t>pública</a:t>
            </a:r>
            <a:endParaRPr dirty="0">
              <a:latin typeface="Lato"/>
              <a:ea typeface="Lato"/>
              <a:cs typeface="Lato"/>
              <a:sym typeface="Lato"/>
            </a:endParaRPr>
          </a:p>
          <a:p>
            <a:pPr marL="228600" lvl="0" indent="-50800" algn="l" rtl="0">
              <a:lnSpc>
                <a:spcPct val="90000"/>
              </a:lnSpc>
              <a:spcBef>
                <a:spcPts val="1000"/>
              </a:spcBef>
              <a:spcAft>
                <a:spcPts val="0"/>
              </a:spcAft>
              <a:buClr>
                <a:schemeClr val="dk1"/>
              </a:buClr>
              <a:buSzPts val="2800"/>
              <a:buNone/>
            </a:pPr>
            <a:endParaRPr dirty="0">
              <a:latin typeface="Lato"/>
              <a:ea typeface="Lato"/>
              <a:cs typeface="Lato"/>
              <a:sym typeface="Lato"/>
            </a:endParaRPr>
          </a:p>
          <a:p>
            <a:pPr marL="228600" lvl="0" indent="-50800" algn="l" rtl="0">
              <a:lnSpc>
                <a:spcPct val="90000"/>
              </a:lnSpc>
              <a:spcBef>
                <a:spcPts val="1000"/>
              </a:spcBef>
              <a:spcAft>
                <a:spcPts val="0"/>
              </a:spcAft>
              <a:buClr>
                <a:schemeClr val="dk1"/>
              </a:buClr>
              <a:buSzPts val="2800"/>
              <a:buNone/>
            </a:pPr>
            <a:endParaRPr dirty="0">
              <a:latin typeface="Lato"/>
              <a:ea typeface="Lato"/>
              <a:cs typeface="Lato"/>
              <a:sym typeface="Lato"/>
            </a:endParaRPr>
          </a:p>
          <a:p>
            <a:pPr marL="228600" lvl="0" indent="-50800" algn="l" rtl="0">
              <a:lnSpc>
                <a:spcPct val="90000"/>
              </a:lnSpc>
              <a:spcBef>
                <a:spcPts val="1000"/>
              </a:spcBef>
              <a:spcAft>
                <a:spcPts val="0"/>
              </a:spcAft>
              <a:buClr>
                <a:schemeClr val="dk1"/>
              </a:buClr>
              <a:buSzPts val="2800"/>
              <a:buNone/>
            </a:pPr>
            <a:endParaRPr dirty="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5"/>
        <p:cNvGrpSpPr/>
        <p:nvPr/>
      </p:nvGrpSpPr>
      <p:grpSpPr>
        <a:xfrm>
          <a:off x="0" y="0"/>
          <a:ext cx="0" cy="0"/>
          <a:chOff x="0" y="0"/>
          <a:chExt cx="0" cy="0"/>
        </a:xfrm>
      </p:grpSpPr>
      <p:sp>
        <p:nvSpPr>
          <p:cNvPr id="286" name="Google Shape;286;p4"/>
          <p:cNvSpPr/>
          <p:nvPr/>
        </p:nvSpPr>
        <p:spPr>
          <a:xfrm>
            <a:off x="0" y="0"/>
            <a:ext cx="1219200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4"/>
          <p:cNvSpPr txBox="1">
            <a:spLocks noGrp="1"/>
          </p:cNvSpPr>
          <p:nvPr>
            <p:ph type="title"/>
          </p:nvPr>
        </p:nvSpPr>
        <p:spPr>
          <a:xfrm>
            <a:off x="603938" y="640081"/>
            <a:ext cx="2608655" cy="52577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C2C2C"/>
              </a:buClr>
              <a:buSzPts val="3600"/>
              <a:buFont typeface="Calibri"/>
              <a:buNone/>
            </a:pPr>
            <a:r>
              <a:rPr lang="en-US" sz="3300" b="1">
                <a:solidFill>
                  <a:srgbClr val="2C2C2C"/>
                </a:solidFill>
                <a:latin typeface="Raleway"/>
                <a:ea typeface="Raleway"/>
                <a:cs typeface="Raleway"/>
                <a:sym typeface="Raleway"/>
              </a:rPr>
              <a:t>Manual de Derechos para Inquilinos Inmigrantes</a:t>
            </a:r>
            <a:endParaRPr sz="3300" b="1">
              <a:solidFill>
                <a:srgbClr val="2C2C2C"/>
              </a:solidFill>
              <a:latin typeface="Raleway"/>
              <a:ea typeface="Raleway"/>
              <a:cs typeface="Raleway"/>
              <a:sym typeface="Raleway"/>
            </a:endParaRPr>
          </a:p>
        </p:txBody>
      </p:sp>
      <p:sp>
        <p:nvSpPr>
          <p:cNvPr id="288" name="Google Shape;288;p4"/>
          <p:cNvSpPr/>
          <p:nvPr/>
        </p:nvSpPr>
        <p:spPr>
          <a:xfrm>
            <a:off x="3580067" y="484632"/>
            <a:ext cx="8129016" cy="5724144"/>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9" name="Google Shape;289;p4"/>
          <p:cNvPicPr preferRelativeResize="0">
            <a:picLocks noGrp="1"/>
          </p:cNvPicPr>
          <p:nvPr>
            <p:ph type="body" idx="1"/>
          </p:nvPr>
        </p:nvPicPr>
        <p:blipFill rotWithShape="1">
          <a:blip r:embed="rId3">
            <a:alphaModFix/>
          </a:blip>
          <a:srcRect/>
          <a:stretch/>
        </p:blipFill>
        <p:spPr>
          <a:xfrm>
            <a:off x="4537703" y="935119"/>
            <a:ext cx="6298914" cy="48679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5"/>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5"/>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5"/>
          <p:cNvSpPr txBox="1">
            <a:spLocks noGrp="1"/>
          </p:cNvSpPr>
          <p:nvPr>
            <p:ph type="title"/>
          </p:nvPr>
        </p:nvSpPr>
        <p:spPr>
          <a:xfrm>
            <a:off x="1595142" y="365125"/>
            <a:ext cx="99735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latin typeface="Raleway"/>
                <a:ea typeface="Raleway"/>
                <a:cs typeface="Raleway"/>
                <a:sym typeface="Raleway"/>
              </a:rPr>
              <a:t>Temas Cubiertos en el Manual</a:t>
            </a:r>
            <a:endParaRPr b="1">
              <a:latin typeface="Raleway"/>
              <a:ea typeface="Raleway"/>
              <a:cs typeface="Raleway"/>
              <a:sym typeface="Raleway"/>
            </a:endParaRPr>
          </a:p>
        </p:txBody>
      </p:sp>
      <p:sp>
        <p:nvSpPr>
          <p:cNvPr id="298" name="Google Shape;298;p5"/>
          <p:cNvSpPr txBox="1">
            <a:spLocks noGrp="1"/>
          </p:cNvSpPr>
          <p:nvPr>
            <p:ph type="body" idx="1"/>
          </p:nvPr>
        </p:nvSpPr>
        <p:spPr>
          <a:xfrm>
            <a:off x="900700" y="2253825"/>
            <a:ext cx="6039300" cy="4453200"/>
          </a:xfrm>
          <a:prstGeom prst="rect">
            <a:avLst/>
          </a:prstGeom>
          <a:noFill/>
          <a:ln>
            <a:noFill/>
          </a:ln>
        </p:spPr>
        <p:txBody>
          <a:bodyPr spcFirstLastPara="1" wrap="square" lIns="91425" tIns="45700" rIns="91425" bIns="45700" anchor="t" anchorCtr="0">
            <a:noAutofit/>
          </a:bodyPr>
          <a:lstStyle/>
          <a:p>
            <a:pPr marL="228600" lvl="0" indent="-229870" algn="l" rtl="0">
              <a:lnSpc>
                <a:spcPct val="70000"/>
              </a:lnSpc>
              <a:spcBef>
                <a:spcPts val="0"/>
              </a:spcBef>
              <a:spcAft>
                <a:spcPts val="0"/>
              </a:spcAft>
              <a:buClr>
                <a:schemeClr val="dk1"/>
              </a:buClr>
              <a:buSzPts val="2400"/>
              <a:buFont typeface="Lato"/>
              <a:buChar char="•"/>
            </a:pPr>
            <a:r>
              <a:rPr lang="en-US" sz="2400">
                <a:latin typeface="Lato"/>
                <a:ea typeface="Lato"/>
                <a:cs typeface="Lato"/>
                <a:sym typeface="Lato"/>
              </a:rPr>
              <a:t>Ordenanzas de inquilinos y propietarios residenciales</a:t>
            </a:r>
            <a:endParaRPr sz="2400">
              <a:latin typeface="Lato"/>
              <a:ea typeface="Lato"/>
              <a:cs typeface="Lato"/>
              <a:sym typeface="Lato"/>
            </a:endParaRPr>
          </a:p>
          <a:p>
            <a:pPr marL="0" lvl="0" indent="0" algn="l" rtl="0">
              <a:lnSpc>
                <a:spcPct val="70000"/>
              </a:lnSpc>
              <a:spcBef>
                <a:spcPts val="0"/>
              </a:spcBef>
              <a:spcAft>
                <a:spcPts val="0"/>
              </a:spcAft>
              <a:buSzPts val="523"/>
              <a:buNone/>
            </a:pPr>
            <a:endParaRPr sz="2400">
              <a:latin typeface="Lato"/>
              <a:ea typeface="Lato"/>
              <a:cs typeface="Lato"/>
              <a:sym typeface="Lato"/>
            </a:endParaRPr>
          </a:p>
          <a:p>
            <a:pPr marL="228600" lvl="0" indent="-229870" algn="l" rtl="0">
              <a:lnSpc>
                <a:spcPct val="70000"/>
              </a:lnSpc>
              <a:spcBef>
                <a:spcPts val="0"/>
              </a:spcBef>
              <a:spcAft>
                <a:spcPts val="0"/>
              </a:spcAft>
              <a:buSzPts val="2400"/>
              <a:buFont typeface="Lato"/>
              <a:buChar char="•"/>
            </a:pPr>
            <a:r>
              <a:rPr lang="en-US" sz="2400">
                <a:latin typeface="Lato"/>
                <a:ea typeface="Lato"/>
                <a:cs typeface="Lato"/>
                <a:sym typeface="Lato"/>
              </a:rPr>
              <a:t>Responsabilidades de los propietarios </a:t>
            </a:r>
            <a:endParaRPr sz="2400">
              <a:latin typeface="Lato"/>
              <a:ea typeface="Lato"/>
              <a:cs typeface="Lato"/>
              <a:sym typeface="Lato"/>
            </a:endParaRPr>
          </a:p>
          <a:p>
            <a:pPr marL="0" lvl="0" indent="0" algn="l" rtl="0">
              <a:lnSpc>
                <a:spcPct val="70000"/>
              </a:lnSpc>
              <a:spcBef>
                <a:spcPts val="0"/>
              </a:spcBef>
              <a:spcAft>
                <a:spcPts val="0"/>
              </a:spcAft>
              <a:buSzPts val="523"/>
              <a:buNone/>
            </a:pPr>
            <a:endParaRPr sz="2400">
              <a:latin typeface="Lato"/>
              <a:ea typeface="Lato"/>
              <a:cs typeface="Lato"/>
              <a:sym typeface="Lato"/>
            </a:endParaRPr>
          </a:p>
          <a:p>
            <a:pPr marL="228600" lvl="0" indent="-229870" algn="l" rtl="0">
              <a:lnSpc>
                <a:spcPct val="70000"/>
              </a:lnSpc>
              <a:spcBef>
                <a:spcPts val="1000"/>
              </a:spcBef>
              <a:spcAft>
                <a:spcPts val="0"/>
              </a:spcAft>
              <a:buClr>
                <a:schemeClr val="dk1"/>
              </a:buClr>
              <a:buSzPts val="2400"/>
              <a:buFont typeface="Lato"/>
              <a:buChar char="•"/>
            </a:pPr>
            <a:r>
              <a:rPr lang="en-US" sz="2400">
                <a:latin typeface="Lato"/>
                <a:ea typeface="Lato"/>
                <a:cs typeface="Lato"/>
                <a:sym typeface="Lato"/>
              </a:rPr>
              <a:t>Bloqueos y desalojos</a:t>
            </a:r>
            <a:endParaRPr sz="2400">
              <a:latin typeface="Lato"/>
              <a:ea typeface="Lato"/>
              <a:cs typeface="Lato"/>
              <a:sym typeface="Lato"/>
            </a:endParaRPr>
          </a:p>
          <a:p>
            <a:pPr marL="457200" lvl="0" indent="0" algn="l" rtl="0">
              <a:lnSpc>
                <a:spcPct val="70000"/>
              </a:lnSpc>
              <a:spcBef>
                <a:spcPts val="1000"/>
              </a:spcBef>
              <a:spcAft>
                <a:spcPts val="0"/>
              </a:spcAft>
              <a:buSzPts val="523"/>
              <a:buNone/>
            </a:pPr>
            <a:endParaRPr sz="2400">
              <a:latin typeface="Lato"/>
              <a:ea typeface="Lato"/>
              <a:cs typeface="Lato"/>
              <a:sym typeface="Lato"/>
            </a:endParaRPr>
          </a:p>
          <a:p>
            <a:pPr marL="228600" lvl="0" indent="-229870" algn="l" rtl="0">
              <a:lnSpc>
                <a:spcPct val="70000"/>
              </a:lnSpc>
              <a:spcBef>
                <a:spcPts val="1000"/>
              </a:spcBef>
              <a:spcAft>
                <a:spcPts val="0"/>
              </a:spcAft>
              <a:buClr>
                <a:schemeClr val="dk1"/>
              </a:buClr>
              <a:buSzPts val="2400"/>
              <a:buFont typeface="Lato"/>
              <a:buChar char="•"/>
            </a:pPr>
            <a:r>
              <a:rPr lang="en-US" sz="2400">
                <a:latin typeface="Lato"/>
                <a:ea typeface="Lato"/>
                <a:cs typeface="Lato"/>
                <a:sym typeface="Lato"/>
              </a:rPr>
              <a:t>Derechos de vivienda justa</a:t>
            </a:r>
            <a:endParaRPr sz="2400">
              <a:latin typeface="Lato"/>
              <a:ea typeface="Lato"/>
              <a:cs typeface="Lato"/>
              <a:sym typeface="Lato"/>
            </a:endParaRPr>
          </a:p>
          <a:p>
            <a:pPr marL="457200" lvl="0" indent="0" algn="l" rtl="0">
              <a:lnSpc>
                <a:spcPct val="70000"/>
              </a:lnSpc>
              <a:spcBef>
                <a:spcPts val="1000"/>
              </a:spcBef>
              <a:spcAft>
                <a:spcPts val="0"/>
              </a:spcAft>
              <a:buSzPts val="523"/>
              <a:buNone/>
            </a:pPr>
            <a:endParaRPr sz="2400">
              <a:latin typeface="Lato"/>
              <a:ea typeface="Lato"/>
              <a:cs typeface="Lato"/>
              <a:sym typeface="Lato"/>
            </a:endParaRPr>
          </a:p>
          <a:p>
            <a:pPr marL="228600" lvl="0" indent="-229870" algn="l" rtl="0">
              <a:lnSpc>
                <a:spcPct val="70000"/>
              </a:lnSpc>
              <a:spcBef>
                <a:spcPts val="1000"/>
              </a:spcBef>
              <a:spcAft>
                <a:spcPts val="0"/>
              </a:spcAft>
              <a:buClr>
                <a:schemeClr val="dk1"/>
              </a:buClr>
              <a:buSzPts val="2400"/>
              <a:buFont typeface="Lato"/>
              <a:buChar char="•"/>
            </a:pPr>
            <a:r>
              <a:rPr lang="en-US" sz="2400">
                <a:latin typeface="Lato"/>
                <a:ea typeface="Lato"/>
                <a:cs typeface="Lato"/>
                <a:sym typeface="Lato"/>
              </a:rPr>
              <a:t>Ley de protección para inquilinos inmigrantes</a:t>
            </a:r>
            <a:endParaRPr sz="2400">
              <a:latin typeface="Lato"/>
              <a:ea typeface="Lato"/>
              <a:cs typeface="Lato"/>
              <a:sym typeface="Lato"/>
            </a:endParaRPr>
          </a:p>
          <a:p>
            <a:pPr marL="0" lvl="0" indent="0" algn="l" rtl="0">
              <a:lnSpc>
                <a:spcPct val="70000"/>
              </a:lnSpc>
              <a:spcBef>
                <a:spcPts val="1000"/>
              </a:spcBef>
              <a:spcAft>
                <a:spcPts val="0"/>
              </a:spcAft>
              <a:buSzPts val="523"/>
              <a:buNone/>
            </a:pPr>
            <a:endParaRPr sz="1516">
              <a:latin typeface="Lato"/>
              <a:ea typeface="Lato"/>
              <a:cs typeface="Lato"/>
              <a:sym typeface="Lato"/>
            </a:endParaRPr>
          </a:p>
          <a:p>
            <a:pPr marL="0" lvl="0" indent="0" algn="l" rtl="0">
              <a:lnSpc>
                <a:spcPct val="70000"/>
              </a:lnSpc>
              <a:spcBef>
                <a:spcPts val="1000"/>
              </a:spcBef>
              <a:spcAft>
                <a:spcPts val="0"/>
              </a:spcAft>
              <a:buSzPts val="523"/>
              <a:buNone/>
            </a:pPr>
            <a:endParaRPr sz="1516">
              <a:latin typeface="Lato"/>
              <a:ea typeface="Lato"/>
              <a:cs typeface="Lato"/>
              <a:sym typeface="Lato"/>
            </a:endParaRPr>
          </a:p>
          <a:p>
            <a:pPr marL="228600" lvl="0" indent="-77470" algn="l" rtl="0">
              <a:lnSpc>
                <a:spcPct val="70000"/>
              </a:lnSpc>
              <a:spcBef>
                <a:spcPts val="1000"/>
              </a:spcBef>
              <a:spcAft>
                <a:spcPts val="0"/>
              </a:spcAft>
              <a:buClr>
                <a:schemeClr val="dk1"/>
              </a:buClr>
              <a:buSzPts val="1330"/>
              <a:buNone/>
            </a:pPr>
            <a:endParaRPr sz="1516">
              <a:latin typeface="Lato"/>
              <a:ea typeface="Lato"/>
              <a:cs typeface="Lato"/>
              <a:sym typeface="Lato"/>
            </a:endParaRPr>
          </a:p>
        </p:txBody>
      </p:sp>
      <p:pic>
        <p:nvPicPr>
          <p:cNvPr id="299" name="Google Shape;299;p5"/>
          <p:cNvPicPr preferRelativeResize="0"/>
          <p:nvPr/>
        </p:nvPicPr>
        <p:blipFill rotWithShape="1">
          <a:blip r:embed="rId3">
            <a:alphaModFix/>
          </a:blip>
          <a:srcRect/>
          <a:stretch/>
        </p:blipFill>
        <p:spPr>
          <a:xfrm>
            <a:off x="10736613" y="108427"/>
            <a:ext cx="1339809" cy="613857"/>
          </a:xfrm>
          <a:prstGeom prst="rect">
            <a:avLst/>
          </a:prstGeom>
          <a:noFill/>
          <a:ln>
            <a:noFill/>
          </a:ln>
        </p:spPr>
      </p:pic>
      <p:sp>
        <p:nvSpPr>
          <p:cNvPr id="300" name="Google Shape;300;p5"/>
          <p:cNvSpPr txBox="1">
            <a:spLocks noGrp="1"/>
          </p:cNvSpPr>
          <p:nvPr>
            <p:ph type="body" idx="1"/>
          </p:nvPr>
        </p:nvSpPr>
        <p:spPr>
          <a:xfrm>
            <a:off x="6988950" y="2193525"/>
            <a:ext cx="5087400" cy="3489300"/>
          </a:xfrm>
          <a:prstGeom prst="rect">
            <a:avLst/>
          </a:prstGeom>
          <a:noFill/>
          <a:ln>
            <a:noFill/>
          </a:ln>
        </p:spPr>
        <p:txBody>
          <a:bodyPr spcFirstLastPara="1" wrap="square" lIns="91425" tIns="45700" rIns="91425" bIns="45700" anchor="t" anchorCtr="0">
            <a:noAutofit/>
          </a:bodyPr>
          <a:lstStyle/>
          <a:p>
            <a:pPr marL="457200" lvl="0" indent="-381000" algn="l" rtl="0">
              <a:lnSpc>
                <a:spcPct val="80000"/>
              </a:lnSpc>
              <a:spcBef>
                <a:spcPts val="1000"/>
              </a:spcBef>
              <a:spcAft>
                <a:spcPts val="0"/>
              </a:spcAft>
              <a:buSzPts val="2400"/>
              <a:buFont typeface="Lato"/>
              <a:buChar char="•"/>
            </a:pPr>
            <a:r>
              <a:rPr lang="en-US" sz="2400">
                <a:latin typeface="Lato"/>
                <a:ea typeface="Lato"/>
                <a:cs typeface="Lato"/>
                <a:sym typeface="Lato"/>
              </a:rPr>
              <a:t>Servicios de interpretación y traducción</a:t>
            </a:r>
            <a:endParaRPr sz="2400">
              <a:latin typeface="Lato"/>
              <a:ea typeface="Lato"/>
              <a:cs typeface="Lato"/>
              <a:sym typeface="Lato"/>
            </a:endParaRPr>
          </a:p>
          <a:p>
            <a:pPr marL="457200" lvl="0" indent="0" algn="l" rtl="0">
              <a:lnSpc>
                <a:spcPct val="80000"/>
              </a:lnSpc>
              <a:spcBef>
                <a:spcPts val="1000"/>
              </a:spcBef>
              <a:spcAft>
                <a:spcPts val="0"/>
              </a:spcAft>
              <a:buSzPts val="935"/>
              <a:buNone/>
            </a:pPr>
            <a:endParaRPr sz="2400">
              <a:latin typeface="Lato"/>
              <a:ea typeface="Lato"/>
              <a:cs typeface="Lato"/>
              <a:sym typeface="Lato"/>
            </a:endParaRPr>
          </a:p>
          <a:p>
            <a:pPr marL="457200" lvl="0" indent="-381000" algn="l" rtl="0">
              <a:lnSpc>
                <a:spcPct val="80000"/>
              </a:lnSpc>
              <a:spcBef>
                <a:spcPts val="1000"/>
              </a:spcBef>
              <a:spcAft>
                <a:spcPts val="0"/>
              </a:spcAft>
              <a:buSzPts val="2400"/>
              <a:buFont typeface="Lato"/>
              <a:buChar char="•"/>
            </a:pPr>
            <a:r>
              <a:rPr lang="en-US" sz="2400">
                <a:latin typeface="Lato"/>
                <a:ea typeface="Lato"/>
                <a:cs typeface="Lato"/>
                <a:sym typeface="Lato"/>
              </a:rPr>
              <a:t>Regla de la Carga Pública</a:t>
            </a:r>
            <a:endParaRPr sz="2400">
              <a:latin typeface="Lato"/>
              <a:ea typeface="Lato"/>
              <a:cs typeface="Lato"/>
              <a:sym typeface="Lato"/>
            </a:endParaRPr>
          </a:p>
          <a:p>
            <a:pPr marL="457200" lvl="0" indent="0" algn="l" rtl="0">
              <a:lnSpc>
                <a:spcPct val="80000"/>
              </a:lnSpc>
              <a:spcBef>
                <a:spcPts val="1000"/>
              </a:spcBef>
              <a:spcAft>
                <a:spcPts val="0"/>
              </a:spcAft>
              <a:buSzPts val="935"/>
              <a:buNone/>
            </a:pPr>
            <a:endParaRPr sz="2400">
              <a:latin typeface="Lato"/>
              <a:ea typeface="Lato"/>
              <a:cs typeface="Lato"/>
              <a:sym typeface="Lato"/>
            </a:endParaRPr>
          </a:p>
          <a:p>
            <a:pPr marL="457200" lvl="0" indent="-381000" algn="l" rtl="0">
              <a:lnSpc>
                <a:spcPct val="80000"/>
              </a:lnSpc>
              <a:spcBef>
                <a:spcPts val="1000"/>
              </a:spcBef>
              <a:spcAft>
                <a:spcPts val="0"/>
              </a:spcAft>
              <a:buSzPts val="2400"/>
              <a:buFont typeface="Lato"/>
              <a:buChar char="•"/>
            </a:pPr>
            <a:r>
              <a:rPr lang="en-US" sz="2400">
                <a:latin typeface="Lato"/>
                <a:ea typeface="Lato"/>
                <a:cs typeface="Lato"/>
                <a:sym typeface="Lato"/>
              </a:rPr>
              <a:t>Recursos </a:t>
            </a:r>
            <a:endParaRPr sz="2400">
              <a:latin typeface="Lato"/>
              <a:ea typeface="Lato"/>
              <a:cs typeface="Lato"/>
              <a:sym typeface="Lato"/>
            </a:endParaRPr>
          </a:p>
          <a:p>
            <a:pPr marL="0" lvl="0" indent="0" algn="l" rtl="0">
              <a:lnSpc>
                <a:spcPct val="80000"/>
              </a:lnSpc>
              <a:spcBef>
                <a:spcPts val="1000"/>
              </a:spcBef>
              <a:spcAft>
                <a:spcPts val="0"/>
              </a:spcAft>
              <a:buSzPts val="935"/>
              <a:buNone/>
            </a:pPr>
            <a:endParaRPr sz="2400">
              <a:latin typeface="Lato"/>
              <a:ea typeface="Lato"/>
              <a:cs typeface="Lato"/>
              <a:sym typeface="Lato"/>
            </a:endParaRPr>
          </a:p>
          <a:p>
            <a:pPr marL="457200" lvl="0" indent="-381000" algn="l" rtl="0">
              <a:lnSpc>
                <a:spcPct val="80000"/>
              </a:lnSpc>
              <a:spcBef>
                <a:spcPts val="1000"/>
              </a:spcBef>
              <a:spcAft>
                <a:spcPts val="0"/>
              </a:spcAft>
              <a:buSzPts val="2400"/>
              <a:buFont typeface="Lato"/>
              <a:buChar char="•"/>
            </a:pPr>
            <a:r>
              <a:rPr lang="en-US" sz="2400">
                <a:latin typeface="Lato"/>
                <a:ea typeface="Lato"/>
                <a:cs typeface="Lato"/>
                <a:sym typeface="Lato"/>
              </a:rPr>
              <a:t>Plantillas de Documentos </a:t>
            </a:r>
            <a:endParaRPr sz="2400">
              <a:latin typeface="Lato"/>
              <a:ea typeface="Lato"/>
              <a:cs typeface="Lato"/>
              <a:sym typeface="Lato"/>
            </a:endParaRPr>
          </a:p>
          <a:p>
            <a:pPr marL="0" lvl="0" indent="0" algn="l" rtl="0">
              <a:lnSpc>
                <a:spcPct val="80000"/>
              </a:lnSpc>
              <a:spcBef>
                <a:spcPts val="1000"/>
              </a:spcBef>
              <a:spcAft>
                <a:spcPts val="0"/>
              </a:spcAft>
              <a:buSzPts val="935"/>
              <a:buNone/>
            </a:pPr>
            <a:endParaRPr sz="2400">
              <a:latin typeface="Lato"/>
              <a:ea typeface="Lato"/>
              <a:cs typeface="Lato"/>
              <a:sym typeface="Lato"/>
            </a:endParaRPr>
          </a:p>
          <a:p>
            <a:pPr marL="228600" lvl="0" indent="-77470" algn="l" rtl="0">
              <a:lnSpc>
                <a:spcPct val="80000"/>
              </a:lnSpc>
              <a:spcBef>
                <a:spcPts val="1000"/>
              </a:spcBef>
              <a:spcAft>
                <a:spcPts val="0"/>
              </a:spcAft>
              <a:buClr>
                <a:schemeClr val="dk1"/>
              </a:buClr>
              <a:buSzPts val="2380"/>
              <a:buNone/>
            </a:pPr>
            <a:endParaRPr sz="238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6"/>
          <p:cNvSpPr txBox="1">
            <a:spLocks noGrp="1"/>
          </p:cNvSpPr>
          <p:nvPr>
            <p:ph type="title"/>
          </p:nvPr>
        </p:nvSpPr>
        <p:spPr>
          <a:xfrm>
            <a:off x="1653363" y="365760"/>
            <a:ext cx="9475012"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Font typeface="Calibri"/>
              <a:buNone/>
            </a:pPr>
            <a:r>
              <a:rPr lang="en-US" sz="3100" b="1">
                <a:latin typeface="Raleway"/>
                <a:ea typeface="Raleway"/>
                <a:cs typeface="Raleway"/>
                <a:sym typeface="Raleway"/>
              </a:rPr>
              <a:t>Protecciones de Vivienda Justa contra la Discriminación</a:t>
            </a:r>
            <a:r>
              <a:rPr lang="en-US" sz="3700" b="1">
                <a:latin typeface="Raleway"/>
                <a:ea typeface="Raleway"/>
                <a:cs typeface="Raleway"/>
                <a:sym typeface="Raleway"/>
              </a:rPr>
              <a:t> </a:t>
            </a:r>
            <a:endParaRPr>
              <a:latin typeface="Raleway"/>
              <a:ea typeface="Raleway"/>
              <a:cs typeface="Raleway"/>
              <a:sym typeface="Raleway"/>
            </a:endParaRPr>
          </a:p>
        </p:txBody>
      </p:sp>
      <p:sp>
        <p:nvSpPr>
          <p:cNvPr id="307" name="Google Shape;307;p6"/>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8" name="Google Shape;308;p6"/>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9" name="Google Shape;309;p6"/>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0" name="Google Shape;310;p6" descr="A close up of a logo&#10;&#10;Description automatically generated"/>
          <p:cNvPicPr preferRelativeResize="0"/>
          <p:nvPr/>
        </p:nvPicPr>
        <p:blipFill rotWithShape="1">
          <a:blip r:embed="rId3">
            <a:alphaModFix/>
          </a:blip>
          <a:srcRect/>
          <a:stretch/>
        </p:blipFill>
        <p:spPr>
          <a:xfrm>
            <a:off x="10693526" y="229395"/>
            <a:ext cx="1320546" cy="589843"/>
          </a:xfrm>
          <a:prstGeom prst="rect">
            <a:avLst/>
          </a:prstGeom>
          <a:noFill/>
          <a:ln>
            <a:noFill/>
          </a:ln>
        </p:spPr>
      </p:pic>
      <p:sp>
        <p:nvSpPr>
          <p:cNvPr id="311" name="Google Shape;311;p6"/>
          <p:cNvSpPr txBox="1">
            <a:spLocks noGrp="1"/>
          </p:cNvSpPr>
          <p:nvPr>
            <p:ph type="body" idx="1"/>
          </p:nvPr>
        </p:nvSpPr>
        <p:spPr>
          <a:xfrm>
            <a:off x="6557834" y="2370940"/>
            <a:ext cx="4462732" cy="3822042"/>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312" name="Google Shape;312;p6"/>
          <p:cNvPicPr preferRelativeResize="0"/>
          <p:nvPr/>
        </p:nvPicPr>
        <p:blipFill rotWithShape="1">
          <a:blip r:embed="rId4">
            <a:alphaModFix/>
          </a:blip>
          <a:srcRect t="15196"/>
          <a:stretch/>
        </p:blipFill>
        <p:spPr>
          <a:xfrm>
            <a:off x="2057875" y="2179075"/>
            <a:ext cx="8076250" cy="3424350"/>
          </a:xfrm>
          <a:prstGeom prst="rect">
            <a:avLst/>
          </a:prstGeom>
          <a:noFill/>
          <a:ln>
            <a:noFill/>
          </a:ln>
        </p:spPr>
      </p:pic>
      <p:sp>
        <p:nvSpPr>
          <p:cNvPr id="313" name="Google Shape;313;p6"/>
          <p:cNvSpPr txBox="1"/>
          <p:nvPr/>
        </p:nvSpPr>
        <p:spPr>
          <a:xfrm>
            <a:off x="2803350" y="5851425"/>
            <a:ext cx="65853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i="1" dirty="0" err="1">
                <a:solidFill>
                  <a:srgbClr val="FF0000"/>
                </a:solidFill>
                <a:latin typeface="Lato"/>
                <a:ea typeface="Lato"/>
                <a:cs typeface="Lato"/>
                <a:sym typeface="Lato"/>
              </a:rPr>
              <a:t>Desde</a:t>
            </a:r>
            <a:r>
              <a:rPr lang="en-US" sz="1700" b="1" i="1" dirty="0">
                <a:solidFill>
                  <a:srgbClr val="FF0000"/>
                </a:solidFill>
                <a:latin typeface="Lato"/>
                <a:ea typeface="Lato"/>
                <a:cs typeface="Lato"/>
                <a:sym typeface="Lato"/>
              </a:rPr>
              <a:t> </a:t>
            </a:r>
            <a:r>
              <a:rPr lang="en-US" sz="1700" b="1" i="1" dirty="0" err="1">
                <a:solidFill>
                  <a:srgbClr val="FF0000"/>
                </a:solidFill>
                <a:latin typeface="Lato"/>
                <a:ea typeface="Lato"/>
                <a:cs typeface="Lato"/>
                <a:sym typeface="Lato"/>
              </a:rPr>
              <a:t>el</a:t>
            </a:r>
            <a:r>
              <a:rPr lang="en-US" sz="1700" b="1" i="1" dirty="0">
                <a:solidFill>
                  <a:srgbClr val="FF0000"/>
                </a:solidFill>
                <a:latin typeface="Lato"/>
                <a:ea typeface="Lato"/>
                <a:cs typeface="Lato"/>
                <a:sym typeface="Lato"/>
              </a:rPr>
              <a:t> 1 de </a:t>
            </a:r>
            <a:r>
              <a:rPr lang="en-US" sz="1700" b="1" i="1" dirty="0" err="1">
                <a:solidFill>
                  <a:srgbClr val="FF0000"/>
                </a:solidFill>
                <a:latin typeface="Lato"/>
                <a:ea typeface="Lato"/>
                <a:cs typeface="Lato"/>
                <a:sym typeface="Lato"/>
              </a:rPr>
              <a:t>enero</a:t>
            </a:r>
            <a:r>
              <a:rPr lang="en-US" sz="1700" b="1" i="1" dirty="0">
                <a:solidFill>
                  <a:srgbClr val="FF0000"/>
                </a:solidFill>
                <a:latin typeface="Lato"/>
                <a:ea typeface="Lato"/>
                <a:cs typeface="Lato"/>
                <a:sym typeface="Lato"/>
              </a:rPr>
              <a:t> de 2023, </a:t>
            </a:r>
            <a:r>
              <a:rPr lang="en-US" sz="1700" b="1" i="1" dirty="0" err="1">
                <a:solidFill>
                  <a:srgbClr val="FF0000"/>
                </a:solidFill>
                <a:latin typeface="Lato"/>
                <a:ea typeface="Lato"/>
                <a:cs typeface="Lato"/>
                <a:sym typeface="Lato"/>
              </a:rPr>
              <a:t>los</a:t>
            </a:r>
            <a:r>
              <a:rPr lang="en-US" sz="1700" b="1" i="1" dirty="0">
                <a:solidFill>
                  <a:srgbClr val="FF0000"/>
                </a:solidFill>
                <a:latin typeface="Lato"/>
                <a:ea typeface="Lato"/>
                <a:cs typeface="Lato"/>
                <a:sym typeface="Lato"/>
              </a:rPr>
              <a:t> </a:t>
            </a:r>
            <a:r>
              <a:rPr lang="en-US" sz="1700" b="1" i="1" dirty="0" err="1">
                <a:solidFill>
                  <a:srgbClr val="FF0000"/>
                </a:solidFill>
                <a:latin typeface="Lato"/>
                <a:ea typeface="Lato"/>
                <a:cs typeface="Lato"/>
                <a:sym typeface="Lato"/>
              </a:rPr>
              <a:t>propietarios</a:t>
            </a:r>
            <a:r>
              <a:rPr lang="en-US" sz="1700" b="1" i="1" dirty="0">
                <a:solidFill>
                  <a:srgbClr val="FF0000"/>
                </a:solidFill>
                <a:latin typeface="Lato"/>
                <a:ea typeface="Lato"/>
                <a:cs typeface="Lato"/>
                <a:sym typeface="Lato"/>
              </a:rPr>
              <a:t> de Illinois no </a:t>
            </a:r>
            <a:r>
              <a:rPr lang="en-US" sz="1700" b="1" i="1" dirty="0" err="1">
                <a:solidFill>
                  <a:srgbClr val="FF0000"/>
                </a:solidFill>
                <a:latin typeface="Lato"/>
                <a:ea typeface="Lato"/>
                <a:cs typeface="Lato"/>
                <a:sym typeface="Lato"/>
              </a:rPr>
              <a:t>podrán</a:t>
            </a:r>
            <a:r>
              <a:rPr lang="en-US" sz="1700" b="1" i="1" dirty="0">
                <a:solidFill>
                  <a:srgbClr val="FF0000"/>
                </a:solidFill>
                <a:latin typeface="Lato"/>
                <a:ea typeface="Lato"/>
                <a:cs typeface="Lato"/>
                <a:sym typeface="Lato"/>
              </a:rPr>
              <a:t> </a:t>
            </a:r>
            <a:r>
              <a:rPr lang="en-US" sz="1700" b="1" i="1" dirty="0" err="1">
                <a:solidFill>
                  <a:srgbClr val="FF0000"/>
                </a:solidFill>
                <a:latin typeface="Lato"/>
                <a:ea typeface="Lato"/>
                <a:cs typeface="Lato"/>
                <a:sym typeface="Lato"/>
              </a:rPr>
              <a:t>discriminar</a:t>
            </a:r>
            <a:r>
              <a:rPr lang="en-US" sz="1700" b="1" i="1" dirty="0">
                <a:solidFill>
                  <a:srgbClr val="FF0000"/>
                </a:solidFill>
                <a:latin typeface="Lato"/>
                <a:ea typeface="Lato"/>
                <a:cs typeface="Lato"/>
                <a:sym typeface="Lato"/>
              </a:rPr>
              <a:t> </a:t>
            </a:r>
            <a:r>
              <a:rPr lang="en-US" sz="1700" b="1" i="1" dirty="0" err="1">
                <a:solidFill>
                  <a:srgbClr val="FF0000"/>
                </a:solidFill>
                <a:latin typeface="Lato"/>
                <a:ea typeface="Lato"/>
                <a:cs typeface="Lato"/>
                <a:sym typeface="Lato"/>
              </a:rPr>
              <a:t>en</a:t>
            </a:r>
            <a:r>
              <a:rPr lang="en-US" sz="1700" b="1" i="1" dirty="0">
                <a:solidFill>
                  <a:srgbClr val="FF0000"/>
                </a:solidFill>
                <a:latin typeface="Lato"/>
                <a:ea typeface="Lato"/>
                <a:cs typeface="Lato"/>
                <a:sym typeface="Lato"/>
              </a:rPr>
              <a:t> </a:t>
            </a:r>
            <a:r>
              <a:rPr lang="en-US" sz="1700" b="1" i="1" dirty="0" err="1">
                <a:solidFill>
                  <a:srgbClr val="FF0000"/>
                </a:solidFill>
                <a:latin typeface="Lato"/>
                <a:ea typeface="Lato"/>
                <a:cs typeface="Lato"/>
                <a:sym typeface="Lato"/>
              </a:rPr>
              <a:t>función</a:t>
            </a:r>
            <a:r>
              <a:rPr lang="en-US" sz="1700" b="1" i="1" dirty="0">
                <a:solidFill>
                  <a:srgbClr val="FF0000"/>
                </a:solidFill>
                <a:latin typeface="Lato"/>
                <a:ea typeface="Lato"/>
                <a:cs typeface="Lato"/>
                <a:sym typeface="Lato"/>
              </a:rPr>
              <a:t> de las "</a:t>
            </a:r>
            <a:r>
              <a:rPr lang="en-US" sz="1700" b="1" i="1" dirty="0" err="1">
                <a:solidFill>
                  <a:srgbClr val="FF0000"/>
                </a:solidFill>
                <a:latin typeface="Lato"/>
                <a:ea typeface="Lato"/>
                <a:cs typeface="Lato"/>
                <a:sym typeface="Lato"/>
              </a:rPr>
              <a:t>fuentes</a:t>
            </a:r>
            <a:r>
              <a:rPr lang="en-US" sz="1700" b="1" i="1" dirty="0">
                <a:solidFill>
                  <a:srgbClr val="FF0000"/>
                </a:solidFill>
                <a:latin typeface="Lato"/>
                <a:ea typeface="Lato"/>
                <a:cs typeface="Lato"/>
                <a:sym typeface="Lato"/>
              </a:rPr>
              <a:t> de </a:t>
            </a:r>
            <a:r>
              <a:rPr lang="en-US" sz="1700" b="1" i="1" dirty="0" err="1">
                <a:solidFill>
                  <a:srgbClr val="FF0000"/>
                </a:solidFill>
                <a:latin typeface="Lato"/>
                <a:ea typeface="Lato"/>
                <a:cs typeface="Lato"/>
                <a:sym typeface="Lato"/>
              </a:rPr>
              <a:t>ingresos</a:t>
            </a:r>
            <a:r>
              <a:rPr lang="en-US" sz="1700" b="1" i="1" dirty="0">
                <a:solidFill>
                  <a:srgbClr val="FF0000"/>
                </a:solidFill>
                <a:latin typeface="Lato"/>
                <a:ea typeface="Lato"/>
                <a:cs typeface="Lato"/>
                <a:sym typeface="Lato"/>
              </a:rPr>
              <a:t>" de </a:t>
            </a:r>
            <a:r>
              <a:rPr lang="en-US" sz="1700" b="1" i="1" dirty="0" err="1">
                <a:solidFill>
                  <a:srgbClr val="FF0000"/>
                </a:solidFill>
                <a:latin typeface="Lato"/>
                <a:ea typeface="Lato"/>
                <a:cs typeface="Lato"/>
                <a:sym typeface="Lato"/>
              </a:rPr>
              <a:t>los</a:t>
            </a:r>
            <a:r>
              <a:rPr lang="en-US" sz="1700" b="1" i="1" dirty="0">
                <a:solidFill>
                  <a:srgbClr val="FF0000"/>
                </a:solidFill>
                <a:latin typeface="Lato"/>
                <a:ea typeface="Lato"/>
                <a:cs typeface="Lato"/>
                <a:sym typeface="Lato"/>
              </a:rPr>
              <a:t> inquilinos.</a:t>
            </a:r>
            <a:endParaRPr sz="1700" b="1" i="1" dirty="0">
              <a:solidFill>
                <a:srgbClr val="FF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9"/>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a:latin typeface="Raleway"/>
                <a:ea typeface="Raleway"/>
                <a:cs typeface="Raleway"/>
                <a:sym typeface="Raleway"/>
              </a:rPr>
              <a:t>¿</a:t>
            </a:r>
            <a:r>
              <a:rPr lang="en-US" sz="3700" b="1">
                <a:latin typeface="Raleway"/>
                <a:ea typeface="Raleway"/>
                <a:cs typeface="Raleway"/>
                <a:sym typeface="Raleway"/>
              </a:rPr>
              <a:t>A quién contactar para violaciones de vivienda justa?</a:t>
            </a:r>
            <a:endParaRPr b="1">
              <a:latin typeface="Raleway"/>
              <a:ea typeface="Raleway"/>
              <a:cs typeface="Raleway"/>
              <a:sym typeface="Raleway"/>
            </a:endParaRPr>
          </a:p>
        </p:txBody>
      </p:sp>
      <p:sp>
        <p:nvSpPr>
          <p:cNvPr id="320" name="Google Shape;320;p9"/>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1" name="Google Shape;321;p9"/>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2" name="Google Shape;322;p9"/>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3" name="Google Shape;323;p9" descr="A close up of a logo&#10;&#10;Description automatically generated"/>
          <p:cNvPicPr preferRelativeResize="0"/>
          <p:nvPr/>
        </p:nvPicPr>
        <p:blipFill rotWithShape="1">
          <a:blip r:embed="rId3">
            <a:alphaModFix/>
          </a:blip>
          <a:srcRect/>
          <a:stretch/>
        </p:blipFill>
        <p:spPr>
          <a:xfrm>
            <a:off x="10693526" y="229395"/>
            <a:ext cx="1320546" cy="589843"/>
          </a:xfrm>
          <a:prstGeom prst="rect">
            <a:avLst/>
          </a:prstGeom>
          <a:noFill/>
          <a:ln>
            <a:noFill/>
          </a:ln>
        </p:spPr>
      </p:pic>
      <p:sp>
        <p:nvSpPr>
          <p:cNvPr id="324" name="Google Shape;324;p9"/>
          <p:cNvSpPr txBox="1">
            <a:spLocks noGrp="1"/>
          </p:cNvSpPr>
          <p:nvPr>
            <p:ph type="body" idx="1"/>
          </p:nvPr>
        </p:nvSpPr>
        <p:spPr>
          <a:xfrm>
            <a:off x="6557834" y="2370940"/>
            <a:ext cx="4462732" cy="3822042"/>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325" name="Google Shape;325;p9"/>
          <p:cNvSpPr txBox="1"/>
          <p:nvPr/>
        </p:nvSpPr>
        <p:spPr>
          <a:xfrm>
            <a:off x="1175023" y="1991529"/>
            <a:ext cx="10323900" cy="517060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Lato"/>
              <a:buChar char="•"/>
            </a:pPr>
            <a:r>
              <a:rPr lang="en-US" sz="2400" i="0" u="none" strike="noStrike" cap="none" dirty="0" err="1">
                <a:solidFill>
                  <a:schemeClr val="dk1"/>
                </a:solidFill>
                <a:latin typeface="Lato"/>
                <a:ea typeface="Lato"/>
                <a:cs typeface="Lato"/>
                <a:sym typeface="Lato"/>
              </a:rPr>
              <a:t>Depto</a:t>
            </a:r>
            <a:r>
              <a:rPr lang="en-US" sz="2400" i="0" u="none" strike="noStrike" cap="none" dirty="0">
                <a:solidFill>
                  <a:schemeClr val="dk1"/>
                </a:solidFill>
                <a:latin typeface="Lato"/>
                <a:ea typeface="Lato"/>
                <a:cs typeface="Lato"/>
                <a:sym typeface="Lato"/>
              </a:rPr>
              <a:t>. de Derechos Humanos de Illinois: División de Vivienda </a:t>
            </a:r>
            <a:r>
              <a:rPr lang="en-US" sz="2400" i="0" u="none" strike="noStrike" cap="none" dirty="0" err="1">
                <a:solidFill>
                  <a:schemeClr val="dk1"/>
                </a:solidFill>
                <a:latin typeface="Lato"/>
                <a:ea typeface="Lato"/>
                <a:cs typeface="Lato"/>
                <a:sym typeface="Lato"/>
              </a:rPr>
              <a:t>Justa</a:t>
            </a:r>
            <a:endParaRPr sz="1400" i="0" u="none" strike="noStrike" cap="none" dirty="0">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i="0" u="none" strike="noStrike" cap="none" dirty="0" err="1">
                <a:solidFill>
                  <a:schemeClr val="dk1"/>
                </a:solidFill>
                <a:latin typeface="Lato"/>
                <a:ea typeface="Lato"/>
                <a:cs typeface="Lato"/>
                <a:sym typeface="Lato"/>
              </a:rPr>
              <a:t>Teléfono</a:t>
            </a:r>
            <a:r>
              <a:rPr lang="en-US" sz="2000" i="0" u="none" strike="noStrike" cap="none" dirty="0">
                <a:solidFill>
                  <a:schemeClr val="dk1"/>
                </a:solidFill>
                <a:latin typeface="Lato"/>
                <a:ea typeface="Lato"/>
                <a:cs typeface="Lato"/>
                <a:sym typeface="Lato"/>
              </a:rPr>
              <a:t>: 312-814-6200</a:t>
            </a:r>
            <a:endParaRPr sz="1400" i="0" u="none" strike="noStrike" cap="none" dirty="0">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dirty="0" err="1">
                <a:solidFill>
                  <a:schemeClr val="dk1"/>
                </a:solidFill>
                <a:latin typeface="Lato"/>
                <a:ea typeface="Lato"/>
                <a:cs typeface="Lato"/>
                <a:sym typeface="Lato"/>
              </a:rPr>
              <a:t>Correo</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electrónico</a:t>
            </a:r>
            <a:r>
              <a:rPr lang="en-US" sz="2000" i="0" u="none" strike="noStrike" cap="none" dirty="0">
                <a:solidFill>
                  <a:schemeClr val="dk1"/>
                </a:solidFill>
                <a:latin typeface="Lato"/>
                <a:ea typeface="Lato"/>
                <a:cs typeface="Lato"/>
                <a:sym typeface="Lato"/>
              </a:rPr>
              <a:t>: </a:t>
            </a:r>
            <a:r>
              <a:rPr lang="en-US" sz="2000" i="0" u="sng" strike="noStrike" cap="none" dirty="0">
                <a:solidFill>
                  <a:schemeClr val="hlink"/>
                </a:solidFill>
                <a:latin typeface="Lato"/>
                <a:ea typeface="Lato"/>
                <a:cs typeface="Lato"/>
                <a:sym typeface="Lato"/>
                <a:hlinkClick r:id="rId4"/>
              </a:rPr>
              <a:t>IDHR.FairHousing@illinois.gov</a:t>
            </a:r>
            <a:r>
              <a:rPr lang="en-US" sz="2000" i="0" u="none" strike="noStrike" cap="none" dirty="0">
                <a:solidFill>
                  <a:schemeClr val="dk1"/>
                </a:solidFill>
                <a:latin typeface="Lato"/>
                <a:ea typeface="Lato"/>
                <a:cs typeface="Lato"/>
                <a:sym typeface="Lato"/>
              </a:rPr>
              <a:t>.</a:t>
            </a:r>
            <a:endParaRPr sz="1400" i="0" u="none" strike="noStrike" cap="none" dirty="0">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dirty="0" err="1">
                <a:solidFill>
                  <a:schemeClr val="dk1"/>
                </a:solidFill>
                <a:latin typeface="Lato"/>
                <a:ea typeface="Lato"/>
                <a:cs typeface="Lato"/>
                <a:sym typeface="Lato"/>
              </a:rPr>
              <a:t>Página</a:t>
            </a:r>
            <a:r>
              <a:rPr lang="en-US" sz="2000" dirty="0">
                <a:solidFill>
                  <a:schemeClr val="dk1"/>
                </a:solidFill>
                <a:latin typeface="Lato"/>
                <a:ea typeface="Lato"/>
                <a:cs typeface="Lato"/>
                <a:sym typeface="Lato"/>
              </a:rPr>
              <a:t> web</a:t>
            </a:r>
            <a:r>
              <a:rPr lang="en-US" sz="2000" i="0" u="none" strike="noStrike" cap="none" dirty="0">
                <a:solidFill>
                  <a:schemeClr val="dk1"/>
                </a:solidFill>
                <a:latin typeface="Lato"/>
                <a:ea typeface="Lato"/>
                <a:cs typeface="Lato"/>
                <a:sym typeface="Lato"/>
              </a:rPr>
              <a:t>: </a:t>
            </a:r>
            <a:r>
              <a:rPr lang="en-US" sz="2000" i="0" u="sng" strike="noStrike" cap="none" dirty="0">
                <a:solidFill>
                  <a:schemeClr val="hlink"/>
                </a:solidFill>
                <a:latin typeface="Lato"/>
                <a:ea typeface="Lato"/>
                <a:cs typeface="Lato"/>
                <a:sym typeface="Lato"/>
                <a:hlinkClick r:id="rId5"/>
              </a:rPr>
              <a:t>https://www2.illinois.gov/DHR</a:t>
            </a:r>
            <a:endParaRPr sz="2000" i="0" u="none" strike="noStrike" cap="none" dirty="0">
              <a:solidFill>
                <a:schemeClr val="dk1"/>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i="0" u="none" strike="noStrike" cap="none" dirty="0" err="1">
                <a:solidFill>
                  <a:schemeClr val="dk1"/>
                </a:solidFill>
                <a:latin typeface="Lato"/>
                <a:ea typeface="Lato"/>
                <a:cs typeface="Lato"/>
                <a:sym typeface="Lato"/>
              </a:rPr>
              <a:t>Formulario</a:t>
            </a:r>
            <a:r>
              <a:rPr lang="en-US" sz="2000" i="0" u="none" strike="noStrike" cap="none" dirty="0">
                <a:solidFill>
                  <a:schemeClr val="dk1"/>
                </a:solidFill>
                <a:latin typeface="Lato"/>
                <a:ea typeface="Lato"/>
                <a:cs typeface="Lato"/>
                <a:sym typeface="Lato"/>
              </a:rPr>
              <a:t> para </a:t>
            </a:r>
            <a:r>
              <a:rPr lang="en-US" sz="2000" i="0" u="none" strike="noStrike" cap="none" dirty="0" err="1">
                <a:solidFill>
                  <a:schemeClr val="dk1"/>
                </a:solidFill>
                <a:latin typeface="Lato"/>
                <a:ea typeface="Lato"/>
                <a:cs typeface="Lato"/>
                <a:sym typeface="Lato"/>
              </a:rPr>
              <a:t>someter</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una</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reclamación</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por</a:t>
            </a:r>
            <a:r>
              <a:rPr lang="en-US" sz="2000" i="0" u="none" strike="noStrike" cap="none" dirty="0">
                <a:solidFill>
                  <a:schemeClr val="dk1"/>
                </a:solidFill>
                <a:latin typeface="Lato"/>
                <a:ea typeface="Lato"/>
                <a:cs typeface="Lato"/>
                <a:sym typeface="Lato"/>
              </a:rPr>
              <a:t> </a:t>
            </a:r>
            <a:r>
              <a:rPr lang="en-US" sz="2000" i="0" u="none" strike="noStrike" cap="none" dirty="0" err="1">
                <a:solidFill>
                  <a:schemeClr val="dk1"/>
                </a:solidFill>
                <a:latin typeface="Lato"/>
                <a:ea typeface="Lato"/>
                <a:cs typeface="Lato"/>
                <a:sym typeface="Lato"/>
              </a:rPr>
              <a:t>discriminación</a:t>
            </a:r>
            <a:r>
              <a:rPr lang="en-US" sz="2000" i="0" u="none" strike="noStrike" cap="none" dirty="0">
                <a:solidFill>
                  <a:schemeClr val="dk1"/>
                </a:solidFill>
                <a:latin typeface="Lato"/>
                <a:ea typeface="Lato"/>
                <a:cs typeface="Lato"/>
                <a:sym typeface="Lato"/>
              </a:rPr>
              <a:t>: </a:t>
            </a:r>
            <a:r>
              <a:rPr lang="en-US" sz="2000" i="0" u="sng" strike="noStrike" cap="none" dirty="0">
                <a:solidFill>
                  <a:schemeClr val="hlink"/>
                </a:solidFill>
                <a:latin typeface="Lato"/>
                <a:ea typeface="Lato"/>
                <a:cs typeface="Lato"/>
                <a:sym typeface="Lato"/>
                <a:hlinkClick r:id="rId6"/>
              </a:rPr>
              <a:t>https://www2.illinois.gov/dhr/FilingaCharge/Pages/Housing.aspx</a:t>
            </a:r>
            <a:endParaRPr sz="20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endParaRPr sz="2400" i="0" u="none" strike="noStrike" cap="none" dirty="0">
              <a:solidFill>
                <a:schemeClr val="dk1"/>
              </a:solidFill>
              <a:latin typeface="Lato"/>
              <a:ea typeface="Lato"/>
              <a:cs typeface="Lato"/>
              <a:sym typeface="Lato"/>
            </a:endParaRPr>
          </a:p>
          <a:p>
            <a:pPr marL="285750" marR="0" lvl="0" indent="-285750" algn="l" rtl="0">
              <a:lnSpc>
                <a:spcPct val="100000"/>
              </a:lnSpc>
              <a:spcBef>
                <a:spcPts val="0"/>
              </a:spcBef>
              <a:spcAft>
                <a:spcPts val="0"/>
              </a:spcAft>
              <a:buClr>
                <a:schemeClr val="dk1"/>
              </a:buClr>
              <a:buSzPts val="2400"/>
              <a:buFont typeface="Lato"/>
              <a:buChar char="•"/>
            </a:pPr>
            <a:r>
              <a:rPr lang="en-US" sz="2400" i="0" u="none" strike="noStrike" cap="none" dirty="0" err="1">
                <a:solidFill>
                  <a:schemeClr val="dk1"/>
                </a:solidFill>
                <a:latin typeface="Lato"/>
                <a:ea typeface="Lato"/>
                <a:cs typeface="Lato"/>
                <a:sym typeface="Lato"/>
              </a:rPr>
              <a:t>Oficina</a:t>
            </a:r>
            <a:r>
              <a:rPr lang="en-US" sz="2400" i="0" u="none" strike="noStrike" cap="none" dirty="0">
                <a:solidFill>
                  <a:schemeClr val="dk1"/>
                </a:solidFill>
                <a:latin typeface="Lato"/>
                <a:ea typeface="Lato"/>
                <a:cs typeface="Lato"/>
                <a:sym typeface="Lato"/>
              </a:rPr>
              <a:t> Regional de Chicago de Vivienda </a:t>
            </a:r>
            <a:r>
              <a:rPr lang="en-US" sz="2400" i="0" u="none" strike="noStrike" cap="none" dirty="0" err="1">
                <a:solidFill>
                  <a:schemeClr val="dk1"/>
                </a:solidFill>
                <a:latin typeface="Lato"/>
                <a:ea typeface="Lato"/>
                <a:cs typeface="Lato"/>
                <a:sym typeface="Lato"/>
              </a:rPr>
              <a:t>Justa</a:t>
            </a:r>
            <a:r>
              <a:rPr lang="en-US" sz="2400" i="0" u="none" strike="noStrike" cap="none" dirty="0">
                <a:solidFill>
                  <a:schemeClr val="dk1"/>
                </a:solidFill>
                <a:latin typeface="Lato"/>
                <a:ea typeface="Lato"/>
                <a:cs typeface="Lato"/>
                <a:sym typeface="Lato"/>
              </a:rPr>
              <a:t> y </a:t>
            </a:r>
            <a:r>
              <a:rPr lang="en-US" sz="2400" i="0" u="none" strike="noStrike" cap="none" dirty="0" err="1">
                <a:solidFill>
                  <a:schemeClr val="dk1"/>
                </a:solidFill>
                <a:latin typeface="Lato"/>
                <a:ea typeface="Lato"/>
                <a:cs typeface="Lato"/>
                <a:sym typeface="Lato"/>
              </a:rPr>
              <a:t>Oportunidades</a:t>
            </a:r>
            <a:r>
              <a:rPr lang="en-US" sz="2400" i="0" u="none" strike="noStrike" cap="none" dirty="0">
                <a:solidFill>
                  <a:schemeClr val="dk1"/>
                </a:solidFill>
                <a:latin typeface="Lato"/>
                <a:ea typeface="Lato"/>
                <a:cs typeface="Lato"/>
                <a:sym typeface="Lato"/>
              </a:rPr>
              <a:t> </a:t>
            </a:r>
            <a:r>
              <a:rPr lang="en-US" sz="2400" i="0" u="none" strike="noStrike" cap="none" dirty="0" err="1">
                <a:solidFill>
                  <a:schemeClr val="dk1"/>
                </a:solidFill>
                <a:latin typeface="Lato"/>
                <a:ea typeface="Lato"/>
                <a:cs typeface="Lato"/>
                <a:sym typeface="Lato"/>
              </a:rPr>
              <a:t>Iguales</a:t>
            </a:r>
            <a:r>
              <a:rPr lang="en-US" sz="2400" i="0" u="none" strike="noStrike" cap="none" dirty="0">
                <a:solidFill>
                  <a:schemeClr val="dk1"/>
                </a:solidFill>
                <a:latin typeface="Lato"/>
                <a:ea typeface="Lato"/>
                <a:cs typeface="Lato"/>
                <a:sym typeface="Lato"/>
              </a:rPr>
              <a:t>- HUD</a:t>
            </a:r>
            <a:endParaRPr sz="1400" i="0" u="none" strike="noStrike" cap="none" dirty="0">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i="0" u="none" strike="noStrike" cap="none" dirty="0" err="1">
                <a:solidFill>
                  <a:schemeClr val="dk1"/>
                </a:solidFill>
                <a:latin typeface="Lato"/>
                <a:ea typeface="Lato"/>
                <a:cs typeface="Lato"/>
                <a:sym typeface="Lato"/>
              </a:rPr>
              <a:t>Teléfono</a:t>
            </a:r>
            <a:r>
              <a:rPr lang="en-US" sz="2000" i="0" u="none" strike="noStrike" cap="none" dirty="0">
                <a:solidFill>
                  <a:schemeClr val="dk1"/>
                </a:solidFill>
                <a:latin typeface="Lato"/>
                <a:ea typeface="Lato"/>
                <a:cs typeface="Lato"/>
                <a:sym typeface="Lato"/>
              </a:rPr>
              <a:t>: 312-913-8453</a:t>
            </a:r>
            <a:endParaRPr sz="1400" i="0" u="none" strike="noStrike" cap="none" dirty="0">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dirty="0" err="1">
                <a:solidFill>
                  <a:schemeClr val="dk1"/>
                </a:solidFill>
                <a:latin typeface="Lato"/>
                <a:ea typeface="Lato"/>
                <a:cs typeface="Lato"/>
                <a:sym typeface="Lato"/>
              </a:rPr>
              <a:t>Correo</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electrónico</a:t>
            </a:r>
            <a:r>
              <a:rPr lang="en-US" sz="2000" dirty="0">
                <a:solidFill>
                  <a:schemeClr val="dk1"/>
                </a:solidFill>
                <a:latin typeface="Lato"/>
                <a:ea typeface="Lato"/>
                <a:cs typeface="Lato"/>
                <a:sym typeface="Lato"/>
              </a:rPr>
              <a:t> </a:t>
            </a:r>
            <a:r>
              <a:rPr lang="en-US" sz="2000" i="0" u="none" strike="noStrike" cap="none" dirty="0">
                <a:solidFill>
                  <a:schemeClr val="dk1"/>
                </a:solidFill>
                <a:latin typeface="Lato"/>
                <a:ea typeface="Lato"/>
                <a:cs typeface="Lato"/>
                <a:sym typeface="Lato"/>
              </a:rPr>
              <a:t>: </a:t>
            </a:r>
            <a:r>
              <a:rPr lang="en-US" sz="2000" i="0" u="sng" strike="noStrike" cap="none" dirty="0">
                <a:solidFill>
                  <a:schemeClr val="hlink"/>
                </a:solidFill>
                <a:latin typeface="Lato"/>
                <a:ea typeface="Lato"/>
                <a:cs typeface="Lato"/>
                <a:sym typeface="Lato"/>
                <a:hlinkClick r:id="rId7"/>
              </a:rPr>
              <a:t>complaintsoffice05@hud.gov</a:t>
            </a:r>
            <a:r>
              <a:rPr lang="en-US" sz="2000" i="0" u="none" strike="noStrike" cap="none" dirty="0">
                <a:solidFill>
                  <a:schemeClr val="dk1"/>
                </a:solidFill>
                <a:latin typeface="Lato"/>
                <a:ea typeface="Lato"/>
                <a:cs typeface="Lato"/>
                <a:sym typeface="Lato"/>
              </a:rPr>
              <a:t> (para </a:t>
            </a:r>
            <a:r>
              <a:rPr lang="en-US" sz="2000" dirty="0" err="1">
                <a:solidFill>
                  <a:schemeClr val="dk1"/>
                </a:solidFill>
                <a:latin typeface="Lato"/>
                <a:ea typeface="Lato"/>
                <a:cs typeface="Lato"/>
                <a:sym typeface="Lato"/>
              </a:rPr>
              <a:t>reclamaciones</a:t>
            </a:r>
            <a:r>
              <a:rPr lang="en-US" sz="2000" i="0" u="none" strike="noStrike" cap="none" dirty="0">
                <a:solidFill>
                  <a:schemeClr val="dk1"/>
                </a:solidFill>
                <a:latin typeface="Lato"/>
                <a:ea typeface="Lato"/>
                <a:cs typeface="Lato"/>
                <a:sym typeface="Lato"/>
              </a:rPr>
              <a:t> de derechos </a:t>
            </a:r>
            <a:r>
              <a:rPr lang="en-US" sz="2000" i="0" u="none" strike="noStrike" cap="none" dirty="0" err="1">
                <a:solidFill>
                  <a:schemeClr val="dk1"/>
                </a:solidFill>
                <a:latin typeface="Lato"/>
                <a:ea typeface="Lato"/>
                <a:cs typeface="Lato"/>
                <a:sym typeface="Lato"/>
              </a:rPr>
              <a:t>civiles</a:t>
            </a:r>
            <a:r>
              <a:rPr lang="en-US" sz="2000" i="0" u="none" strike="noStrike" cap="none" dirty="0">
                <a:solidFill>
                  <a:schemeClr val="dk1"/>
                </a:solidFill>
                <a:latin typeface="Lato"/>
                <a:ea typeface="Lato"/>
                <a:cs typeface="Lato"/>
                <a:sym typeface="Lato"/>
              </a:rPr>
              <a:t>)</a:t>
            </a:r>
            <a:endParaRPr sz="1400" i="0" u="none" strike="noStrike" cap="none" dirty="0">
              <a:solidFill>
                <a:srgbClr val="000000"/>
              </a:solidFill>
              <a:latin typeface="Lato"/>
              <a:ea typeface="Lato"/>
              <a:cs typeface="Lato"/>
              <a:sym typeface="Lato"/>
            </a:endParaRPr>
          </a:p>
          <a:p>
            <a:pPr marL="742950" marR="0" lvl="1" indent="-285750" algn="l" rtl="0">
              <a:lnSpc>
                <a:spcPct val="100000"/>
              </a:lnSpc>
              <a:spcBef>
                <a:spcPts val="0"/>
              </a:spcBef>
              <a:spcAft>
                <a:spcPts val="0"/>
              </a:spcAft>
              <a:buClr>
                <a:schemeClr val="dk1"/>
              </a:buClr>
              <a:buSzPts val="2000"/>
              <a:buFont typeface="Lato"/>
              <a:buChar char="•"/>
            </a:pPr>
            <a:r>
              <a:rPr lang="en-US" sz="2000" dirty="0" err="1">
                <a:solidFill>
                  <a:schemeClr val="dk1"/>
                </a:solidFill>
                <a:latin typeface="Lato"/>
                <a:ea typeface="Lato"/>
                <a:cs typeface="Lato"/>
                <a:sym typeface="Lato"/>
              </a:rPr>
              <a:t>Página</a:t>
            </a:r>
            <a:r>
              <a:rPr lang="en-US" sz="2000" dirty="0">
                <a:solidFill>
                  <a:schemeClr val="dk1"/>
                </a:solidFill>
                <a:latin typeface="Lato"/>
                <a:ea typeface="Lato"/>
                <a:cs typeface="Lato"/>
                <a:sym typeface="Lato"/>
              </a:rPr>
              <a:t> web </a:t>
            </a:r>
            <a:r>
              <a:rPr lang="en-US" sz="2000" i="0" u="none" strike="noStrike" cap="none" dirty="0">
                <a:solidFill>
                  <a:schemeClr val="dk1"/>
                </a:solidFill>
                <a:latin typeface="Lato"/>
                <a:ea typeface="Lato"/>
                <a:cs typeface="Lato"/>
                <a:sym typeface="Lato"/>
              </a:rPr>
              <a:t>: </a:t>
            </a:r>
            <a:r>
              <a:rPr lang="en-US" sz="2000" i="0" u="sng" strike="noStrike" cap="none" dirty="0">
                <a:solidFill>
                  <a:schemeClr val="hlink"/>
                </a:solidFill>
                <a:latin typeface="Lato"/>
                <a:ea typeface="Lato"/>
                <a:cs typeface="Lato"/>
                <a:sym typeface="Lato"/>
                <a:hlinkClick r:id="rId8"/>
              </a:rPr>
              <a:t>https://www.hud.gov/states/illinois/offices</a:t>
            </a:r>
            <a:endParaRPr sz="2000" i="0" u="none" strike="noStrike" cap="none" dirty="0">
              <a:solidFill>
                <a:schemeClr val="dk1"/>
              </a:solidFill>
              <a:latin typeface="Lato"/>
              <a:ea typeface="Lato"/>
              <a:cs typeface="Lato"/>
              <a:sym typeface="Lato"/>
            </a:endParaRPr>
          </a:p>
          <a:p>
            <a:pPr marL="457200" marR="0" lvl="1" indent="0" algn="l" rtl="0">
              <a:lnSpc>
                <a:spcPct val="100000"/>
              </a:lnSpc>
              <a:spcBef>
                <a:spcPts val="0"/>
              </a:spcBef>
              <a:spcAft>
                <a:spcPts val="0"/>
              </a:spcAft>
              <a:buClr>
                <a:srgbClr val="000000"/>
              </a:buClr>
              <a:buSzPts val="1800"/>
              <a:buFont typeface="Arial"/>
              <a:buNone/>
            </a:pPr>
            <a:endParaRPr sz="1800" i="0" u="none" strike="noStrike" cap="none" dirty="0">
              <a:solidFill>
                <a:schemeClr val="dk1"/>
              </a:solidFill>
              <a:latin typeface="Lato"/>
              <a:ea typeface="Lato"/>
              <a:cs typeface="Lato"/>
              <a:sym typeface="Lato"/>
            </a:endParaRPr>
          </a:p>
          <a:p>
            <a:pPr marL="742950" marR="0" lvl="1" indent="-171450" algn="l" rtl="0">
              <a:lnSpc>
                <a:spcPct val="100000"/>
              </a:lnSpc>
              <a:spcBef>
                <a:spcPts val="0"/>
              </a:spcBef>
              <a:spcAft>
                <a:spcPts val="0"/>
              </a:spcAft>
              <a:buClr>
                <a:schemeClr val="dk1"/>
              </a:buClr>
              <a:buSzPts val="1800"/>
              <a:buFont typeface="Arial"/>
              <a:buNone/>
            </a:pPr>
            <a:endParaRPr sz="1800" i="0" u="none" strike="noStrike" cap="none" dirty="0">
              <a:solidFill>
                <a:schemeClr val="dk1"/>
              </a:solidFill>
              <a:latin typeface="Lato"/>
              <a:ea typeface="Lato"/>
              <a:cs typeface="Lato"/>
              <a:sym typeface="Lato"/>
            </a:endParaRPr>
          </a:p>
          <a:p>
            <a:pPr marL="457200" marR="0" lvl="1" indent="0" algn="l" rtl="0">
              <a:lnSpc>
                <a:spcPct val="100000"/>
              </a:lnSpc>
              <a:spcBef>
                <a:spcPts val="0"/>
              </a:spcBef>
              <a:spcAft>
                <a:spcPts val="0"/>
              </a:spcAft>
              <a:buClr>
                <a:srgbClr val="000000"/>
              </a:buClr>
              <a:buSzPts val="1800"/>
              <a:buFont typeface="Arial"/>
              <a:buNone/>
            </a:pPr>
            <a:endParaRPr sz="1800" i="0" u="none" strike="noStrike" cap="none" dirty="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g1edfe3ef1ed_0_4"/>
          <p:cNvSpPr txBox="1">
            <a:spLocks noGrp="1"/>
          </p:cNvSpPr>
          <p:nvPr>
            <p:ph type="title"/>
          </p:nvPr>
        </p:nvSpPr>
        <p:spPr>
          <a:xfrm>
            <a:off x="1653363" y="365760"/>
            <a:ext cx="9367200" cy="1188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000" b="1" dirty="0" err="1">
                <a:latin typeface="Raleway"/>
                <a:ea typeface="Raleway"/>
                <a:cs typeface="Raleway"/>
                <a:sym typeface="Raleway"/>
              </a:rPr>
              <a:t>Divulgación</a:t>
            </a:r>
            <a:r>
              <a:rPr lang="en-US" sz="4000" b="1" dirty="0">
                <a:latin typeface="Raleway"/>
                <a:ea typeface="Raleway"/>
                <a:cs typeface="Raleway"/>
                <a:sym typeface="Raleway"/>
              </a:rPr>
              <a:t> de </a:t>
            </a:r>
            <a:r>
              <a:rPr lang="en-US" sz="4000" b="1" dirty="0" err="1">
                <a:latin typeface="Raleway"/>
                <a:ea typeface="Raleway"/>
                <a:cs typeface="Raleway"/>
                <a:sym typeface="Raleway"/>
              </a:rPr>
              <a:t>Estatus</a:t>
            </a:r>
            <a:r>
              <a:rPr lang="en-US" sz="4000" b="1" dirty="0">
                <a:latin typeface="Raleway"/>
                <a:ea typeface="Raleway"/>
                <a:cs typeface="Raleway"/>
                <a:sym typeface="Raleway"/>
              </a:rPr>
              <a:t> </a:t>
            </a:r>
            <a:r>
              <a:rPr lang="en-US" sz="4000" b="1" dirty="0" err="1">
                <a:latin typeface="Raleway"/>
                <a:ea typeface="Raleway"/>
                <a:cs typeface="Raleway"/>
                <a:sym typeface="Raleway"/>
              </a:rPr>
              <a:t>Migratorio</a:t>
            </a:r>
            <a:r>
              <a:rPr lang="en-US" sz="4000" b="1" dirty="0">
                <a:latin typeface="Raleway"/>
                <a:ea typeface="Raleway"/>
                <a:cs typeface="Raleway"/>
                <a:sym typeface="Raleway"/>
              </a:rPr>
              <a:t> </a:t>
            </a:r>
            <a:endParaRPr dirty="0">
              <a:latin typeface="Raleway"/>
              <a:ea typeface="Raleway"/>
              <a:cs typeface="Raleway"/>
              <a:sym typeface="Raleway"/>
            </a:endParaRPr>
          </a:p>
        </p:txBody>
      </p:sp>
      <p:sp>
        <p:nvSpPr>
          <p:cNvPr id="332" name="Google Shape;332;g1edfe3ef1ed_0_4"/>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g1edfe3ef1ed_0_4"/>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g1edfe3ef1ed_0_4"/>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35" name="Google Shape;335;g1edfe3ef1ed_0_4"/>
          <p:cNvGrpSpPr/>
          <p:nvPr/>
        </p:nvGrpSpPr>
        <p:grpSpPr>
          <a:xfrm>
            <a:off x="2725365" y="1977145"/>
            <a:ext cx="7670226" cy="4748235"/>
            <a:chOff x="1309516" y="597"/>
            <a:chExt cx="7670226" cy="4748235"/>
          </a:xfrm>
        </p:grpSpPr>
        <p:sp>
          <p:nvSpPr>
            <p:cNvPr id="336" name="Google Shape;336;g1edfe3ef1ed_0_4"/>
            <p:cNvSpPr/>
            <p:nvPr/>
          </p:nvSpPr>
          <p:spPr>
            <a:xfrm>
              <a:off x="1309516" y="597"/>
              <a:ext cx="3652500" cy="2191500"/>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g1edfe3ef1ed_0_4"/>
            <p:cNvSpPr txBox="1"/>
            <p:nvPr/>
          </p:nvSpPr>
          <p:spPr>
            <a:xfrm>
              <a:off x="1309516" y="597"/>
              <a:ext cx="3652500" cy="2191500"/>
            </a:xfrm>
            <a:prstGeom prst="rect">
              <a:avLst/>
            </a:prstGeom>
            <a:noFill/>
            <a:ln>
              <a:noFill/>
            </a:ln>
          </p:spPr>
          <p:txBody>
            <a:bodyPr spcFirstLastPara="1" wrap="square" lIns="95250" tIns="95250" rIns="95250" bIns="95250" anchor="ctr" anchorCtr="0">
              <a:noAutofit/>
            </a:bodyPr>
            <a:lstStyle/>
            <a:p>
              <a:pPr marL="0" lvl="0" indent="0" algn="ctr" rtl="0">
                <a:lnSpc>
                  <a:spcPct val="90000"/>
                </a:lnSpc>
                <a:spcBef>
                  <a:spcPts val="0"/>
                </a:spcBef>
                <a:spcAft>
                  <a:spcPts val="0"/>
                </a:spcAft>
                <a:buClr>
                  <a:schemeClr val="dk1"/>
                </a:buClr>
                <a:buSzPts val="1100"/>
                <a:buFont typeface="Arial"/>
                <a:buNone/>
              </a:pPr>
              <a:endParaRPr sz="2300" b="1" dirty="0">
                <a:solidFill>
                  <a:srgbClr val="FF000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2200" b="1" dirty="0">
                  <a:solidFill>
                    <a:srgbClr val="FF0000"/>
                  </a:solidFill>
                  <a:latin typeface="Lato"/>
                  <a:ea typeface="Lato"/>
                  <a:cs typeface="Lato"/>
                  <a:sym typeface="Lato"/>
                </a:rPr>
                <a:t>El </a:t>
              </a:r>
              <a:r>
                <a:rPr lang="en-US" sz="2200" b="1" dirty="0" err="1">
                  <a:solidFill>
                    <a:srgbClr val="FF0000"/>
                  </a:solidFill>
                  <a:latin typeface="Lato"/>
                  <a:ea typeface="Lato"/>
                  <a:cs typeface="Lato"/>
                  <a:sym typeface="Lato"/>
                </a:rPr>
                <a:t>estatus</a:t>
              </a:r>
              <a:r>
                <a:rPr lang="en-US" sz="2200" b="1" dirty="0">
                  <a:solidFill>
                    <a:srgbClr val="FF0000"/>
                  </a:solidFill>
                  <a:latin typeface="Lato"/>
                  <a:ea typeface="Lato"/>
                  <a:cs typeface="Lato"/>
                  <a:sym typeface="Lato"/>
                </a:rPr>
                <a:t> </a:t>
              </a:r>
              <a:r>
                <a:rPr lang="en-US" sz="2200" b="1" dirty="0" err="1">
                  <a:solidFill>
                    <a:srgbClr val="FF0000"/>
                  </a:solidFill>
                  <a:latin typeface="Lato"/>
                  <a:ea typeface="Lato"/>
                  <a:cs typeface="Lato"/>
                  <a:sym typeface="Lato"/>
                </a:rPr>
                <a:t>migratorio</a:t>
              </a:r>
              <a:r>
                <a:rPr lang="en-US" sz="2200" b="1" dirty="0">
                  <a:solidFill>
                    <a:srgbClr val="FF0000"/>
                  </a:solidFill>
                  <a:latin typeface="Lato"/>
                  <a:ea typeface="Lato"/>
                  <a:cs typeface="Lato"/>
                  <a:sym typeface="Lato"/>
                </a:rPr>
                <a:t> no es </a:t>
              </a:r>
              <a:r>
                <a:rPr lang="en-US" sz="2200" b="1" dirty="0" err="1">
                  <a:solidFill>
                    <a:srgbClr val="FF0000"/>
                  </a:solidFill>
                  <a:latin typeface="Lato"/>
                  <a:ea typeface="Lato"/>
                  <a:cs typeface="Lato"/>
                  <a:sym typeface="Lato"/>
                </a:rPr>
                <a:t>una</a:t>
              </a:r>
              <a:r>
                <a:rPr lang="en-US" sz="2200" b="1" dirty="0">
                  <a:solidFill>
                    <a:srgbClr val="FF0000"/>
                  </a:solidFill>
                  <a:latin typeface="Lato"/>
                  <a:ea typeface="Lato"/>
                  <a:cs typeface="Lato"/>
                  <a:sym typeface="Lato"/>
                </a:rPr>
                <a:t> </a:t>
              </a:r>
              <a:r>
                <a:rPr lang="en-US" sz="2200" b="1" dirty="0" err="1">
                  <a:solidFill>
                    <a:srgbClr val="FF0000"/>
                  </a:solidFill>
                  <a:latin typeface="Lato"/>
                  <a:ea typeface="Lato"/>
                  <a:cs typeface="Lato"/>
                  <a:sym typeface="Lato"/>
                </a:rPr>
                <a:t>clase</a:t>
              </a:r>
              <a:r>
                <a:rPr lang="en-US" sz="2200" b="1" dirty="0">
                  <a:solidFill>
                    <a:srgbClr val="FF0000"/>
                  </a:solidFill>
                  <a:latin typeface="Lato"/>
                  <a:ea typeface="Lato"/>
                  <a:cs typeface="Lato"/>
                  <a:sym typeface="Lato"/>
                </a:rPr>
                <a:t> </a:t>
              </a:r>
              <a:r>
                <a:rPr lang="en-US" sz="2200" b="1" dirty="0" err="1">
                  <a:solidFill>
                    <a:srgbClr val="FF0000"/>
                  </a:solidFill>
                  <a:latin typeface="Lato"/>
                  <a:ea typeface="Lato"/>
                  <a:cs typeface="Lato"/>
                  <a:sym typeface="Lato"/>
                </a:rPr>
                <a:t>protegida</a:t>
              </a:r>
              <a:r>
                <a:rPr lang="en-US" sz="2200" b="1" dirty="0">
                  <a:solidFill>
                    <a:srgbClr val="FF0000"/>
                  </a:solidFill>
                  <a:latin typeface="Lato"/>
                  <a:ea typeface="Lato"/>
                  <a:cs typeface="Lato"/>
                  <a:sym typeface="Lato"/>
                </a:rPr>
                <a:t> bajo las </a:t>
              </a:r>
              <a:r>
                <a:rPr lang="en-US" sz="2200" b="1" dirty="0" err="1">
                  <a:solidFill>
                    <a:srgbClr val="FF0000"/>
                  </a:solidFill>
                  <a:latin typeface="Lato"/>
                  <a:ea typeface="Lato"/>
                  <a:cs typeface="Lato"/>
                  <a:sym typeface="Lato"/>
                </a:rPr>
                <a:t>leyes</a:t>
              </a:r>
              <a:r>
                <a:rPr lang="en-US" sz="2200" b="1" dirty="0">
                  <a:solidFill>
                    <a:srgbClr val="FF0000"/>
                  </a:solidFill>
                  <a:latin typeface="Lato"/>
                  <a:ea typeface="Lato"/>
                  <a:cs typeface="Lato"/>
                  <a:sym typeface="Lato"/>
                </a:rPr>
                <a:t> de </a:t>
              </a:r>
              <a:r>
                <a:rPr lang="en-US" sz="2200" b="1" dirty="0" err="1">
                  <a:solidFill>
                    <a:srgbClr val="FF0000"/>
                  </a:solidFill>
                  <a:latin typeface="Lato"/>
                  <a:ea typeface="Lato"/>
                  <a:cs typeface="Lato"/>
                  <a:sym typeface="Lato"/>
                </a:rPr>
                <a:t>vivienda</a:t>
              </a:r>
              <a:r>
                <a:rPr lang="en-US" sz="2200" b="1" dirty="0">
                  <a:solidFill>
                    <a:srgbClr val="FF0000"/>
                  </a:solidFill>
                  <a:latin typeface="Lato"/>
                  <a:ea typeface="Lato"/>
                  <a:cs typeface="Lato"/>
                  <a:sym typeface="Lato"/>
                </a:rPr>
                <a:t> </a:t>
              </a:r>
              <a:r>
                <a:rPr lang="en-US" sz="2200" b="1" dirty="0" err="1">
                  <a:solidFill>
                    <a:srgbClr val="FF0000"/>
                  </a:solidFill>
                  <a:latin typeface="Lato"/>
                  <a:ea typeface="Lato"/>
                  <a:cs typeface="Lato"/>
                  <a:sym typeface="Lato"/>
                </a:rPr>
                <a:t>justa</a:t>
              </a:r>
              <a:r>
                <a:rPr lang="en-US" sz="2200" b="1" dirty="0">
                  <a:solidFill>
                    <a:srgbClr val="FF0000"/>
                  </a:solidFill>
                  <a:latin typeface="Lato"/>
                  <a:ea typeface="Lato"/>
                  <a:cs typeface="Lato"/>
                  <a:sym typeface="Lato"/>
                </a:rPr>
                <a:t>, </a:t>
              </a:r>
              <a:r>
                <a:rPr lang="en-US" sz="2200" b="1" dirty="0" err="1">
                  <a:solidFill>
                    <a:srgbClr val="FF0000"/>
                  </a:solidFill>
                  <a:latin typeface="Lato"/>
                  <a:ea typeface="Lato"/>
                  <a:cs typeface="Lato"/>
                  <a:sym typeface="Lato"/>
                </a:rPr>
                <a:t>el</a:t>
              </a:r>
              <a:r>
                <a:rPr lang="en-US" sz="2200" b="1" dirty="0">
                  <a:solidFill>
                    <a:srgbClr val="FF0000"/>
                  </a:solidFill>
                  <a:latin typeface="Lato"/>
                  <a:ea typeface="Lato"/>
                  <a:cs typeface="Lato"/>
                  <a:sym typeface="Lato"/>
                </a:rPr>
                <a:t> </a:t>
              </a:r>
              <a:r>
                <a:rPr lang="en-US" sz="2200" b="1" dirty="0" err="1">
                  <a:solidFill>
                    <a:srgbClr val="FF0000"/>
                  </a:solidFill>
                  <a:latin typeface="Lato"/>
                  <a:ea typeface="Lato"/>
                  <a:cs typeface="Lato"/>
                  <a:sym typeface="Lato"/>
                </a:rPr>
                <a:t>origen</a:t>
              </a:r>
              <a:r>
                <a:rPr lang="en-US" sz="2200" b="1" dirty="0">
                  <a:solidFill>
                    <a:srgbClr val="FF0000"/>
                  </a:solidFill>
                  <a:latin typeface="Lato"/>
                  <a:ea typeface="Lato"/>
                  <a:cs typeface="Lato"/>
                  <a:sym typeface="Lato"/>
                </a:rPr>
                <a:t> </a:t>
              </a:r>
              <a:r>
                <a:rPr lang="en-US" sz="2200" b="1" dirty="0" err="1">
                  <a:solidFill>
                    <a:srgbClr val="FF0000"/>
                  </a:solidFill>
                  <a:latin typeface="Lato"/>
                  <a:ea typeface="Lato"/>
                  <a:cs typeface="Lato"/>
                  <a:sym typeface="Lato"/>
                </a:rPr>
                <a:t>nacional</a:t>
              </a:r>
              <a:r>
                <a:rPr lang="en-US" sz="2200" b="1" dirty="0">
                  <a:solidFill>
                    <a:srgbClr val="FF0000"/>
                  </a:solidFill>
                  <a:latin typeface="Lato"/>
                  <a:ea typeface="Lato"/>
                  <a:cs typeface="Lato"/>
                  <a:sym typeface="Lato"/>
                </a:rPr>
                <a:t> </a:t>
              </a:r>
              <a:r>
                <a:rPr lang="en-US" sz="2200" b="1" dirty="0" err="1">
                  <a:solidFill>
                    <a:srgbClr val="FF0000"/>
                  </a:solidFill>
                  <a:latin typeface="Lato"/>
                  <a:ea typeface="Lato"/>
                  <a:cs typeface="Lato"/>
                  <a:sym typeface="Lato"/>
                </a:rPr>
                <a:t>sí</a:t>
              </a:r>
              <a:r>
                <a:rPr lang="en-US" sz="2200" b="1" dirty="0">
                  <a:solidFill>
                    <a:srgbClr val="FF0000"/>
                  </a:solidFill>
                  <a:latin typeface="Lato"/>
                  <a:ea typeface="Lato"/>
                  <a:cs typeface="Lato"/>
                  <a:sym typeface="Lato"/>
                </a:rPr>
                <a:t> </a:t>
              </a:r>
              <a:r>
                <a:rPr lang="en-US" sz="2200" b="1" dirty="0" err="1">
                  <a:solidFill>
                    <a:srgbClr val="FF0000"/>
                  </a:solidFill>
                  <a:latin typeface="Lato"/>
                  <a:ea typeface="Lato"/>
                  <a:cs typeface="Lato"/>
                  <a:sym typeface="Lato"/>
                </a:rPr>
                <a:t>está</a:t>
              </a:r>
              <a:r>
                <a:rPr lang="en-US" sz="2200" b="1" dirty="0">
                  <a:solidFill>
                    <a:srgbClr val="FF0000"/>
                  </a:solidFill>
                  <a:latin typeface="Lato"/>
                  <a:ea typeface="Lato"/>
                  <a:cs typeface="Lato"/>
                  <a:sym typeface="Lato"/>
                </a:rPr>
                <a:t> </a:t>
              </a:r>
              <a:r>
                <a:rPr lang="en-US" sz="2200" b="1" dirty="0" err="1">
                  <a:solidFill>
                    <a:srgbClr val="FF0000"/>
                  </a:solidFill>
                  <a:latin typeface="Lato"/>
                  <a:ea typeface="Lato"/>
                  <a:cs typeface="Lato"/>
                  <a:sym typeface="Lato"/>
                </a:rPr>
                <a:t>protegido</a:t>
              </a:r>
              <a:r>
                <a:rPr lang="en-US" sz="2200" b="1" dirty="0">
                  <a:solidFill>
                    <a:srgbClr val="FF0000"/>
                  </a:solidFill>
                  <a:latin typeface="Lato"/>
                  <a:ea typeface="Lato"/>
                  <a:cs typeface="Lato"/>
                  <a:sym typeface="Lato"/>
                </a:rPr>
                <a:t>.</a:t>
              </a:r>
              <a:r>
                <a:rPr lang="en-US" sz="2200" b="1" dirty="0">
                  <a:solidFill>
                    <a:schemeClr val="dk1"/>
                  </a:solidFill>
                  <a:latin typeface="Lato"/>
                  <a:ea typeface="Lato"/>
                  <a:cs typeface="Lato"/>
                  <a:sym typeface="Lato"/>
                </a:rPr>
                <a:t> </a:t>
              </a:r>
              <a:endParaRPr sz="2200" b="1" dirty="0">
                <a:solidFill>
                  <a:schemeClr val="dk1"/>
                </a:solidFill>
                <a:latin typeface="Lato"/>
                <a:ea typeface="Lato"/>
                <a:cs typeface="Lato"/>
                <a:sym typeface="Lato"/>
              </a:endParaRPr>
            </a:p>
            <a:p>
              <a:pPr marL="0" marR="0" lvl="0" indent="0" algn="ctr" rtl="0">
                <a:lnSpc>
                  <a:spcPct val="90000"/>
                </a:lnSpc>
                <a:spcBef>
                  <a:spcPts val="0"/>
                </a:spcBef>
                <a:spcAft>
                  <a:spcPts val="0"/>
                </a:spcAft>
                <a:buClr>
                  <a:schemeClr val="lt1"/>
                </a:buClr>
                <a:buSzPts val="2500"/>
                <a:buFont typeface="Calibri"/>
                <a:buNone/>
              </a:pPr>
              <a:endParaRPr sz="2500" b="1" dirty="0">
                <a:solidFill>
                  <a:srgbClr val="FF0000"/>
                </a:solidFill>
                <a:latin typeface="Lato"/>
                <a:ea typeface="Lato"/>
                <a:cs typeface="Lato"/>
                <a:sym typeface="Lato"/>
              </a:endParaRPr>
            </a:p>
          </p:txBody>
        </p:sp>
        <p:sp>
          <p:nvSpPr>
            <p:cNvPr id="338" name="Google Shape;338;g1edfe3ef1ed_0_4"/>
            <p:cNvSpPr/>
            <p:nvPr/>
          </p:nvSpPr>
          <p:spPr>
            <a:xfrm>
              <a:off x="5327242" y="597"/>
              <a:ext cx="3652500" cy="2191500"/>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g1edfe3ef1ed_0_4"/>
            <p:cNvSpPr txBox="1"/>
            <p:nvPr/>
          </p:nvSpPr>
          <p:spPr>
            <a:xfrm>
              <a:off x="5327242" y="597"/>
              <a:ext cx="3652500" cy="2191500"/>
            </a:xfrm>
            <a:prstGeom prst="rect">
              <a:avLst/>
            </a:prstGeom>
            <a:noFill/>
            <a:ln>
              <a:noFill/>
            </a:ln>
          </p:spPr>
          <p:txBody>
            <a:bodyPr spcFirstLastPara="1" wrap="square" lIns="95250" tIns="95250" rIns="95250" bIns="9525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2200">
                  <a:solidFill>
                    <a:schemeClr val="dk1"/>
                  </a:solidFill>
                  <a:latin typeface="Lato"/>
                  <a:ea typeface="Lato"/>
                  <a:cs typeface="Lato"/>
                  <a:sym typeface="Lato"/>
                </a:rPr>
                <a:t>Si el propietario pregunta sobre su estado migratorio le tienen que preguntar a TODOS los aplicantes. </a:t>
              </a:r>
              <a:endParaRPr sz="2200">
                <a:solidFill>
                  <a:schemeClr val="dk1"/>
                </a:solidFill>
                <a:latin typeface="Lato"/>
                <a:ea typeface="Lato"/>
                <a:cs typeface="Lato"/>
                <a:sym typeface="Lato"/>
              </a:endParaRPr>
            </a:p>
            <a:p>
              <a:pPr marL="0" marR="0" lvl="0" indent="0" algn="ctr" rtl="0">
                <a:lnSpc>
                  <a:spcPct val="90000"/>
                </a:lnSpc>
                <a:spcBef>
                  <a:spcPts val="0"/>
                </a:spcBef>
                <a:spcAft>
                  <a:spcPts val="0"/>
                </a:spcAft>
                <a:buClr>
                  <a:schemeClr val="lt1"/>
                </a:buClr>
                <a:buSzPts val="2500"/>
                <a:buFont typeface="Calibri"/>
                <a:buNone/>
              </a:pPr>
              <a:endParaRPr sz="2500">
                <a:latin typeface="Lato"/>
                <a:ea typeface="Lato"/>
                <a:cs typeface="Lato"/>
                <a:sym typeface="Lato"/>
              </a:endParaRPr>
            </a:p>
          </p:txBody>
        </p:sp>
        <p:sp>
          <p:nvSpPr>
            <p:cNvPr id="340" name="Google Shape;340;g1edfe3ef1ed_0_4"/>
            <p:cNvSpPr/>
            <p:nvPr/>
          </p:nvSpPr>
          <p:spPr>
            <a:xfrm>
              <a:off x="1309516" y="2557332"/>
              <a:ext cx="3652500" cy="2191500"/>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g1edfe3ef1ed_0_4"/>
            <p:cNvSpPr txBox="1"/>
            <p:nvPr/>
          </p:nvSpPr>
          <p:spPr>
            <a:xfrm>
              <a:off x="1309516" y="2557332"/>
              <a:ext cx="3652500" cy="2191500"/>
            </a:xfrm>
            <a:prstGeom prst="rect">
              <a:avLst/>
            </a:prstGeom>
            <a:noFill/>
            <a:ln>
              <a:noFill/>
            </a:ln>
          </p:spPr>
          <p:txBody>
            <a:bodyPr spcFirstLastPara="1" wrap="square" lIns="95250" tIns="95250" rIns="95250" bIns="95250" anchor="b" anchorCtr="0">
              <a:noAutofit/>
            </a:bodyPr>
            <a:lstStyle/>
            <a:p>
              <a:pPr marL="0" lvl="0" indent="0" algn="ctr" rtl="0">
                <a:lnSpc>
                  <a:spcPct val="90000"/>
                </a:lnSpc>
                <a:spcBef>
                  <a:spcPts val="0"/>
                </a:spcBef>
                <a:spcAft>
                  <a:spcPts val="0"/>
                </a:spcAft>
                <a:buClr>
                  <a:schemeClr val="dk1"/>
                </a:buClr>
                <a:buSzPts val="1100"/>
                <a:buFont typeface="Arial"/>
                <a:buNone/>
              </a:pPr>
              <a:endParaRPr sz="2200">
                <a:solidFill>
                  <a:schemeClr val="dk1"/>
                </a:solidFill>
                <a:latin typeface="Lato"/>
                <a:ea typeface="Lato"/>
                <a:cs typeface="Lato"/>
                <a:sym typeface="Lato"/>
              </a:endParaRPr>
            </a:p>
            <a:p>
              <a:pPr marL="0" lvl="0" indent="0" algn="ctr" rtl="0">
                <a:lnSpc>
                  <a:spcPct val="90000"/>
                </a:lnSpc>
                <a:spcBef>
                  <a:spcPts val="0"/>
                </a:spcBef>
                <a:spcAft>
                  <a:spcPts val="0"/>
                </a:spcAft>
                <a:buClr>
                  <a:schemeClr val="dk1"/>
                </a:buClr>
                <a:buSzPts val="1100"/>
                <a:buFont typeface="Arial"/>
                <a:buNone/>
              </a:pPr>
              <a:r>
                <a:rPr lang="en-US" sz="2100">
                  <a:solidFill>
                    <a:schemeClr val="dk1"/>
                  </a:solidFill>
                  <a:latin typeface="Lato"/>
                  <a:ea typeface="Lato"/>
                  <a:cs typeface="Lato"/>
                  <a:sym typeface="Lato"/>
                </a:rPr>
                <a:t>Es ilegal que un propietario requiera que un inquilino pague costos adicionales por su origen nacional percibido. </a:t>
              </a:r>
              <a:endParaRPr sz="2100">
                <a:solidFill>
                  <a:schemeClr val="dk1"/>
                </a:solidFill>
                <a:latin typeface="Lato"/>
                <a:ea typeface="Lato"/>
                <a:cs typeface="Lato"/>
                <a:sym typeface="Lato"/>
              </a:endParaRPr>
            </a:p>
            <a:p>
              <a:pPr marL="0" marR="0" lvl="0" indent="0" algn="ctr" rtl="0">
                <a:lnSpc>
                  <a:spcPct val="90000"/>
                </a:lnSpc>
                <a:spcBef>
                  <a:spcPts val="0"/>
                </a:spcBef>
                <a:spcAft>
                  <a:spcPts val="0"/>
                </a:spcAft>
                <a:buClr>
                  <a:schemeClr val="lt1"/>
                </a:buClr>
                <a:buSzPts val="2500"/>
                <a:buFont typeface="Calibri"/>
                <a:buNone/>
              </a:pPr>
              <a:endParaRPr sz="2400">
                <a:solidFill>
                  <a:srgbClr val="262626"/>
                </a:solidFill>
                <a:latin typeface="Lato"/>
                <a:ea typeface="Lato"/>
                <a:cs typeface="Lato"/>
                <a:sym typeface="Lato"/>
              </a:endParaRPr>
            </a:p>
          </p:txBody>
        </p:sp>
        <p:sp>
          <p:nvSpPr>
            <p:cNvPr id="342" name="Google Shape;342;g1edfe3ef1ed_0_4"/>
            <p:cNvSpPr/>
            <p:nvPr/>
          </p:nvSpPr>
          <p:spPr>
            <a:xfrm>
              <a:off x="5327242" y="2557332"/>
              <a:ext cx="3652500" cy="2191500"/>
            </a:xfrm>
            <a:prstGeom prst="rect">
              <a:avLst/>
            </a:prstGeom>
            <a:solidFill>
              <a:schemeClr val="lt1"/>
            </a:solidFill>
            <a:ln w="12700" cap="flat" cmpd="sng">
              <a:solidFill>
                <a:srgbClr val="E6AD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g1edfe3ef1ed_0_4"/>
            <p:cNvSpPr txBox="1"/>
            <p:nvPr/>
          </p:nvSpPr>
          <p:spPr>
            <a:xfrm>
              <a:off x="5327242" y="2557332"/>
              <a:ext cx="3652500" cy="2191500"/>
            </a:xfrm>
            <a:prstGeom prst="rect">
              <a:avLst/>
            </a:prstGeom>
            <a:noFill/>
            <a:ln>
              <a:noFill/>
            </a:ln>
          </p:spPr>
          <p:txBody>
            <a:bodyPr spcFirstLastPara="1" wrap="square" lIns="95250" tIns="95250" rIns="95250" bIns="95250" anchor="ctr" anchorCtr="0">
              <a:noAutofit/>
            </a:bodyPr>
            <a:lstStyle/>
            <a:p>
              <a:pPr marL="0" lvl="0" indent="0" algn="ctr" rtl="0">
                <a:lnSpc>
                  <a:spcPct val="90000"/>
                </a:lnSpc>
                <a:spcBef>
                  <a:spcPts val="0"/>
                </a:spcBef>
                <a:spcAft>
                  <a:spcPts val="0"/>
                </a:spcAft>
                <a:buClr>
                  <a:schemeClr val="dk1"/>
                </a:buClr>
                <a:buSzPts val="1100"/>
                <a:buFont typeface="Arial"/>
                <a:buNone/>
              </a:pPr>
              <a:endParaRPr sz="23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US" sz="2000" dirty="0">
                  <a:solidFill>
                    <a:schemeClr val="dk1"/>
                  </a:solidFill>
                  <a:latin typeface="Lato"/>
                  <a:ea typeface="Lato"/>
                  <a:cs typeface="Lato"/>
                  <a:sym typeface="Lato"/>
                </a:rPr>
                <a:t>Los </a:t>
              </a:r>
              <a:r>
                <a:rPr lang="en-US" sz="2000" dirty="0" err="1">
                  <a:solidFill>
                    <a:schemeClr val="dk1"/>
                  </a:solidFill>
                  <a:latin typeface="Lato"/>
                  <a:ea typeface="Lato"/>
                  <a:cs typeface="Lato"/>
                  <a:sym typeface="Lato"/>
                </a:rPr>
                <a:t>propietarios</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deben</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asegurarse</a:t>
              </a:r>
              <a:r>
                <a:rPr lang="en-US" sz="2000" dirty="0">
                  <a:solidFill>
                    <a:schemeClr val="dk1"/>
                  </a:solidFill>
                  <a:latin typeface="Lato"/>
                  <a:ea typeface="Lato"/>
                  <a:cs typeface="Lato"/>
                  <a:sym typeface="Lato"/>
                </a:rPr>
                <a:t> de que </a:t>
              </a:r>
              <a:r>
                <a:rPr lang="en-US" sz="2000" dirty="0" err="1">
                  <a:solidFill>
                    <a:schemeClr val="dk1"/>
                  </a:solidFill>
                  <a:latin typeface="Lato"/>
                  <a:ea typeface="Lato"/>
                  <a:cs typeface="Lato"/>
                  <a:sym typeface="Lato"/>
                </a:rPr>
                <a:t>los</a:t>
              </a:r>
              <a:r>
                <a:rPr lang="en-US" sz="2000" dirty="0">
                  <a:solidFill>
                    <a:schemeClr val="dk1"/>
                  </a:solidFill>
                  <a:latin typeface="Lato"/>
                  <a:ea typeface="Lato"/>
                  <a:cs typeface="Lato"/>
                  <a:sym typeface="Lato"/>
                </a:rPr>
                <a:t> inquilinos </a:t>
              </a:r>
              <a:r>
                <a:rPr lang="en-US" sz="2000" dirty="0" err="1">
                  <a:solidFill>
                    <a:schemeClr val="dk1"/>
                  </a:solidFill>
                  <a:latin typeface="Lato"/>
                  <a:ea typeface="Lato"/>
                  <a:cs typeface="Lato"/>
                  <a:sym typeface="Lato"/>
                </a:rPr>
                <a:t>entiendan</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el</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contrato</a:t>
              </a:r>
              <a:r>
                <a:rPr lang="en-US" sz="2000" dirty="0">
                  <a:solidFill>
                    <a:schemeClr val="dk1"/>
                  </a:solidFill>
                  <a:latin typeface="Lato"/>
                  <a:ea typeface="Lato"/>
                  <a:cs typeface="Lato"/>
                  <a:sym typeface="Lato"/>
                </a:rPr>
                <a:t> y </a:t>
              </a:r>
              <a:r>
                <a:rPr lang="en-US" sz="2000" dirty="0" err="1">
                  <a:solidFill>
                    <a:schemeClr val="dk1"/>
                  </a:solidFill>
                  <a:latin typeface="Lato"/>
                  <a:ea typeface="Lato"/>
                  <a:cs typeface="Lato"/>
                  <a:sym typeface="Lato"/>
                </a:rPr>
                <a:t>deben</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proveerlo</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en</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formatos</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alternos</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p.ej</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escrito</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en</a:t>
              </a:r>
              <a:r>
                <a:rPr lang="en-US" sz="2000" dirty="0">
                  <a:solidFill>
                    <a:schemeClr val="dk1"/>
                  </a:solidFill>
                  <a:latin typeface="Lato"/>
                  <a:ea typeface="Lato"/>
                  <a:cs typeface="Lato"/>
                  <a:sym typeface="Lato"/>
                </a:rPr>
                <a:t> </a:t>
              </a:r>
              <a:r>
                <a:rPr lang="en-US" sz="2000" dirty="0" err="1">
                  <a:solidFill>
                    <a:schemeClr val="dk1"/>
                  </a:solidFill>
                  <a:latin typeface="Lato"/>
                  <a:ea typeface="Lato"/>
                  <a:cs typeface="Lato"/>
                  <a:sym typeface="Lato"/>
                </a:rPr>
                <a:t>español</a:t>
              </a:r>
              <a:r>
                <a:rPr lang="en-US" sz="2000" dirty="0">
                  <a:solidFill>
                    <a:schemeClr val="dk1"/>
                  </a:solidFill>
                  <a:latin typeface="Lato"/>
                  <a:ea typeface="Lato"/>
                  <a:cs typeface="Lato"/>
                  <a:sym typeface="Lato"/>
                </a:rPr>
                <a:t>)</a:t>
              </a:r>
              <a:endParaRPr sz="2000" dirty="0">
                <a:solidFill>
                  <a:schemeClr val="dk1"/>
                </a:solidFill>
                <a:latin typeface="Lato"/>
                <a:ea typeface="Lato"/>
                <a:cs typeface="Lato"/>
                <a:sym typeface="Lato"/>
              </a:endParaRPr>
            </a:p>
            <a:p>
              <a:pPr marL="0" marR="0" lvl="0" indent="0" algn="ctr" rtl="0">
                <a:lnSpc>
                  <a:spcPct val="90000"/>
                </a:lnSpc>
                <a:spcBef>
                  <a:spcPts val="0"/>
                </a:spcBef>
                <a:spcAft>
                  <a:spcPts val="0"/>
                </a:spcAft>
                <a:buClr>
                  <a:schemeClr val="lt1"/>
                </a:buClr>
                <a:buSzPts val="2500"/>
                <a:buFont typeface="Calibri"/>
                <a:buNone/>
              </a:pPr>
              <a:endParaRPr sz="2400" dirty="0">
                <a:latin typeface="Lato"/>
                <a:ea typeface="Lato"/>
                <a:cs typeface="Lato"/>
                <a:sym typeface="Lato"/>
              </a:endParaRPr>
            </a:p>
          </p:txBody>
        </p:sp>
      </p:grpSp>
      <p:pic>
        <p:nvPicPr>
          <p:cNvPr id="344" name="Google Shape;344;g1edfe3ef1ed_0_4" descr="A close up of a logo&#10;&#10;Description automatically generated"/>
          <p:cNvPicPr preferRelativeResize="0"/>
          <p:nvPr/>
        </p:nvPicPr>
        <p:blipFill rotWithShape="1">
          <a:blip r:embed="rId3">
            <a:alphaModFix/>
          </a:blip>
          <a:srcRect/>
          <a:stretch/>
        </p:blipFill>
        <p:spPr>
          <a:xfrm>
            <a:off x="10693527" y="160790"/>
            <a:ext cx="1320544" cy="5898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0"/>
          <p:cNvSpPr/>
          <p:nvPr/>
        </p:nvSpPr>
        <p:spPr>
          <a:xfrm>
            <a:off x="1" y="1691640"/>
            <a:ext cx="12191999" cy="5166360"/>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p10"/>
          <p:cNvSpPr/>
          <p:nvPr/>
        </p:nvSpPr>
        <p:spPr>
          <a:xfrm>
            <a:off x="0" y="1691641"/>
            <a:ext cx="971654" cy="2096979"/>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10"/>
          <p:cNvSpPr/>
          <p:nvPr/>
        </p:nvSpPr>
        <p:spPr>
          <a:xfrm>
            <a:off x="1" y="0"/>
            <a:ext cx="1764099" cy="1558212"/>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p10"/>
          <p:cNvSpPr txBox="1">
            <a:spLocks noGrp="1"/>
          </p:cNvSpPr>
          <p:nvPr>
            <p:ph type="title"/>
          </p:nvPr>
        </p:nvSpPr>
        <p:spPr>
          <a:xfrm>
            <a:off x="1676400" y="18659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US" sz="2460" b="1">
                <a:latin typeface="Raleway"/>
                <a:ea typeface="Raleway"/>
                <a:cs typeface="Raleway"/>
                <a:sym typeface="Raleway"/>
              </a:rPr>
              <a:t>Escenario: Aplique para rentar un apartamento y el propietario negó mi aplicación diciendo que “no le renta a personas que no hablan inglés”</a:t>
            </a:r>
            <a:r>
              <a:rPr lang="en-US" sz="3359" b="1">
                <a:latin typeface="Raleway"/>
                <a:ea typeface="Raleway"/>
                <a:cs typeface="Raleway"/>
                <a:sym typeface="Raleway"/>
              </a:rPr>
              <a:t> </a:t>
            </a:r>
            <a:endParaRPr sz="3359" b="1">
              <a:latin typeface="Raleway"/>
              <a:ea typeface="Raleway"/>
              <a:cs typeface="Raleway"/>
              <a:sym typeface="Raleway"/>
            </a:endParaRPr>
          </a:p>
        </p:txBody>
      </p:sp>
      <p:sp>
        <p:nvSpPr>
          <p:cNvPr id="353" name="Google Shape;353;p10"/>
          <p:cNvSpPr txBox="1">
            <a:spLocks noGrp="1"/>
          </p:cNvSpPr>
          <p:nvPr>
            <p:ph type="body" idx="1"/>
          </p:nvPr>
        </p:nvSpPr>
        <p:spPr>
          <a:xfrm>
            <a:off x="1302805" y="1965031"/>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endParaRPr dirty="0">
              <a:latin typeface="Lato"/>
              <a:ea typeface="Lato"/>
              <a:cs typeface="Lato"/>
              <a:sym typeface="Lato"/>
            </a:endParaRPr>
          </a:p>
          <a:p>
            <a:pPr marL="228600" lvl="0" indent="-50800" algn="l" rtl="0">
              <a:lnSpc>
                <a:spcPct val="90000"/>
              </a:lnSpc>
              <a:spcBef>
                <a:spcPts val="1000"/>
              </a:spcBef>
              <a:spcAft>
                <a:spcPts val="0"/>
              </a:spcAft>
              <a:buClr>
                <a:schemeClr val="dk1"/>
              </a:buClr>
              <a:buSzPts val="2800"/>
              <a:buNone/>
            </a:pPr>
            <a:endParaRPr dirty="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en-US" dirty="0">
                <a:latin typeface="Lato"/>
                <a:ea typeface="Lato"/>
                <a:cs typeface="Lato"/>
                <a:sym typeface="Lato"/>
              </a:rPr>
              <a:t>A) </a:t>
            </a:r>
            <a:r>
              <a:rPr lang="en-US" dirty="0" err="1">
                <a:latin typeface="Lato"/>
                <a:ea typeface="Lato"/>
                <a:cs typeface="Lato"/>
                <a:sym typeface="Lato"/>
              </a:rPr>
              <a:t>Tomar</a:t>
            </a:r>
            <a:r>
              <a:rPr lang="en-US" dirty="0">
                <a:latin typeface="Lato"/>
                <a:ea typeface="Lato"/>
                <a:cs typeface="Lato"/>
                <a:sym typeface="Lato"/>
              </a:rPr>
              <a:t> </a:t>
            </a:r>
            <a:r>
              <a:rPr lang="en-US" dirty="0" err="1">
                <a:latin typeface="Lato"/>
                <a:ea typeface="Lato"/>
                <a:cs typeface="Lato"/>
                <a:sym typeface="Lato"/>
              </a:rPr>
              <a:t>clases</a:t>
            </a:r>
            <a:r>
              <a:rPr lang="en-US" dirty="0">
                <a:latin typeface="Lato"/>
                <a:ea typeface="Lato"/>
                <a:cs typeface="Lato"/>
                <a:sym typeface="Lato"/>
              </a:rPr>
              <a:t> de ingles y </a:t>
            </a:r>
            <a:r>
              <a:rPr lang="en-US" dirty="0" err="1">
                <a:latin typeface="Lato"/>
                <a:ea typeface="Lato"/>
                <a:cs typeface="Lato"/>
                <a:sym typeface="Lato"/>
              </a:rPr>
              <a:t>aplicar</a:t>
            </a:r>
            <a:r>
              <a:rPr lang="en-US" dirty="0">
                <a:latin typeface="Lato"/>
                <a:ea typeface="Lato"/>
                <a:cs typeface="Lato"/>
                <a:sym typeface="Lato"/>
              </a:rPr>
              <a:t> para </a:t>
            </a:r>
            <a:r>
              <a:rPr lang="en-US" dirty="0" err="1">
                <a:latin typeface="Lato"/>
                <a:ea typeface="Lato"/>
                <a:cs typeface="Lato"/>
                <a:sym typeface="Lato"/>
              </a:rPr>
              <a:t>otro</a:t>
            </a:r>
            <a:r>
              <a:rPr lang="en-US" dirty="0">
                <a:latin typeface="Lato"/>
                <a:ea typeface="Lato"/>
                <a:cs typeface="Lato"/>
                <a:sym typeface="Lato"/>
              </a:rPr>
              <a:t> </a:t>
            </a:r>
            <a:r>
              <a:rPr lang="en-US" dirty="0" err="1">
                <a:latin typeface="Lato"/>
                <a:ea typeface="Lato"/>
                <a:cs typeface="Lato"/>
                <a:sym typeface="Lato"/>
              </a:rPr>
              <a:t>apartamento</a:t>
            </a:r>
            <a:r>
              <a:rPr lang="en-US" dirty="0">
                <a:latin typeface="Lato"/>
                <a:ea typeface="Lato"/>
                <a:cs typeface="Lato"/>
                <a:sym typeface="Lato"/>
              </a:rPr>
              <a:t> </a:t>
            </a:r>
            <a:r>
              <a:rPr lang="en-US" dirty="0" err="1">
                <a:latin typeface="Lato"/>
                <a:ea typeface="Lato"/>
                <a:cs typeface="Lato"/>
                <a:sym typeface="Lato"/>
              </a:rPr>
              <a:t>más</a:t>
            </a:r>
            <a:r>
              <a:rPr lang="en-US" dirty="0">
                <a:latin typeface="Lato"/>
                <a:ea typeface="Lato"/>
                <a:cs typeface="Lato"/>
                <a:sym typeface="Lato"/>
              </a:rPr>
              <a:t> </a:t>
            </a:r>
            <a:r>
              <a:rPr lang="en-US" dirty="0" err="1">
                <a:latin typeface="Lato"/>
                <a:ea typeface="Lato"/>
                <a:cs typeface="Lato"/>
                <a:sym typeface="Lato"/>
              </a:rPr>
              <a:t>tarde</a:t>
            </a:r>
            <a:endParaRPr dirty="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dirty="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dirty="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dirty="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en-US" dirty="0">
                <a:latin typeface="Lato"/>
                <a:ea typeface="Lato"/>
                <a:cs typeface="Lato"/>
                <a:sym typeface="Lato"/>
              </a:rPr>
              <a:t>C) </a:t>
            </a:r>
            <a:r>
              <a:rPr lang="en-US" dirty="0" err="1">
                <a:latin typeface="Lato"/>
                <a:ea typeface="Lato"/>
                <a:cs typeface="Lato"/>
                <a:sym typeface="Lato"/>
              </a:rPr>
              <a:t>Buscar</a:t>
            </a:r>
            <a:r>
              <a:rPr lang="en-US" dirty="0">
                <a:latin typeface="Lato"/>
                <a:ea typeface="Lato"/>
                <a:cs typeface="Lato"/>
                <a:sym typeface="Lato"/>
              </a:rPr>
              <a:t> un </a:t>
            </a:r>
            <a:r>
              <a:rPr lang="en-US" dirty="0" err="1">
                <a:latin typeface="Lato"/>
                <a:ea typeface="Lato"/>
                <a:cs typeface="Lato"/>
                <a:sym typeface="Lato"/>
              </a:rPr>
              <a:t>propietario</a:t>
            </a:r>
            <a:r>
              <a:rPr lang="en-US" dirty="0">
                <a:latin typeface="Lato"/>
                <a:ea typeface="Lato"/>
                <a:cs typeface="Lato"/>
                <a:sym typeface="Lato"/>
              </a:rPr>
              <a:t> que </a:t>
            </a:r>
            <a:r>
              <a:rPr lang="en-US" dirty="0" err="1">
                <a:latin typeface="Lato"/>
                <a:ea typeface="Lato"/>
                <a:cs typeface="Lato"/>
                <a:sym typeface="Lato"/>
              </a:rPr>
              <a:t>hable</a:t>
            </a:r>
            <a:r>
              <a:rPr lang="en-US" dirty="0">
                <a:latin typeface="Lato"/>
                <a:ea typeface="Lato"/>
                <a:cs typeface="Lato"/>
                <a:sym typeface="Lato"/>
              </a:rPr>
              <a:t> mi </a:t>
            </a:r>
            <a:r>
              <a:rPr lang="en-US" dirty="0" err="1">
                <a:latin typeface="Lato"/>
                <a:ea typeface="Lato"/>
                <a:cs typeface="Lato"/>
                <a:sym typeface="Lato"/>
              </a:rPr>
              <a:t>idioma</a:t>
            </a:r>
            <a:r>
              <a:rPr lang="en-US" dirty="0">
                <a:latin typeface="Lato"/>
                <a:ea typeface="Lato"/>
                <a:cs typeface="Lato"/>
                <a:sym typeface="Lato"/>
              </a:rPr>
              <a:t> para </a:t>
            </a:r>
            <a:r>
              <a:rPr lang="en-US" dirty="0" err="1">
                <a:latin typeface="Lato"/>
                <a:ea typeface="Lato"/>
                <a:cs typeface="Lato"/>
                <a:sym typeface="Lato"/>
              </a:rPr>
              <a:t>rentarle</a:t>
            </a:r>
            <a:endParaRPr dirty="0">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dirty="0">
              <a:latin typeface="Lato"/>
              <a:ea typeface="Lato"/>
              <a:cs typeface="Lato"/>
              <a:sym typeface="Lato"/>
            </a:endParaRPr>
          </a:p>
        </p:txBody>
      </p:sp>
      <p:sp>
        <p:nvSpPr>
          <p:cNvPr id="354" name="Google Shape;354;p10"/>
          <p:cNvSpPr txBox="1"/>
          <p:nvPr/>
        </p:nvSpPr>
        <p:spPr>
          <a:xfrm>
            <a:off x="1311300" y="2012600"/>
            <a:ext cx="10515600" cy="62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3200"/>
              <a:buFont typeface="Arial"/>
              <a:buNone/>
            </a:pPr>
            <a:r>
              <a:rPr lang="en-US" sz="3200" dirty="0">
                <a:solidFill>
                  <a:schemeClr val="dk1"/>
                </a:solidFill>
                <a:latin typeface="Lato"/>
                <a:ea typeface="Lato"/>
                <a:cs typeface="Lato"/>
                <a:sym typeface="Lato"/>
              </a:rPr>
              <a:t>¿</a:t>
            </a:r>
            <a:r>
              <a:rPr lang="en-US" sz="3200" dirty="0" err="1">
                <a:solidFill>
                  <a:schemeClr val="dk1"/>
                </a:solidFill>
                <a:latin typeface="Lato"/>
                <a:ea typeface="Lato"/>
                <a:cs typeface="Lato"/>
                <a:sym typeface="Lato"/>
              </a:rPr>
              <a:t>Qué</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puedo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hacer</a:t>
            </a:r>
            <a:r>
              <a:rPr lang="en-US" sz="3200" dirty="0">
                <a:solidFill>
                  <a:schemeClr val="dk1"/>
                </a:solidFill>
                <a:latin typeface="Lato"/>
                <a:ea typeface="Lato"/>
                <a:cs typeface="Lato"/>
                <a:sym typeface="Lato"/>
              </a:rPr>
              <a:t>?</a:t>
            </a:r>
            <a:endParaRPr dirty="0">
              <a:latin typeface="Lato"/>
              <a:ea typeface="Lato"/>
              <a:cs typeface="Lato"/>
              <a:sym typeface="Lato"/>
            </a:endParaRPr>
          </a:p>
        </p:txBody>
      </p:sp>
      <p:sp>
        <p:nvSpPr>
          <p:cNvPr id="355" name="Google Shape;355;p10"/>
          <p:cNvSpPr txBox="1"/>
          <p:nvPr/>
        </p:nvSpPr>
        <p:spPr>
          <a:xfrm>
            <a:off x="1311300" y="3804650"/>
            <a:ext cx="10515600" cy="960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2800"/>
              <a:buFont typeface="Arial"/>
              <a:buNone/>
            </a:pPr>
            <a:r>
              <a:rPr lang="en-US" sz="2800">
                <a:solidFill>
                  <a:schemeClr val="dk1"/>
                </a:solidFill>
                <a:latin typeface="Lato"/>
                <a:ea typeface="Lato"/>
                <a:cs typeface="Lato"/>
                <a:sym typeface="Lato"/>
              </a:rPr>
              <a:t>B) Contactar al Depto. de Derechos Humanos de Illinois y someter una queja por discrimen</a:t>
            </a: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53"/>
                                        </p:tgtEl>
                                      </p:cBhvr>
                                    </p:animEffect>
                                    <p:set>
                                      <p:cBhvr>
                                        <p:cTn id="7" dur="1" fill="hold">
                                          <p:stCondLst>
                                            <p:cond delay="1000"/>
                                          </p:stCondLst>
                                        </p:cTn>
                                        <p:tgtEl>
                                          <p:spTgt spid="3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4404</Words>
  <Application>Microsoft Office PowerPoint</Application>
  <PresentationFormat>Widescreen</PresentationFormat>
  <Paragraphs>306</Paragraphs>
  <Slides>27</Slides>
  <Notes>27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Calibri</vt:lpstr>
      <vt:lpstr>Arial</vt:lpstr>
      <vt:lpstr>Courier New</vt:lpstr>
      <vt:lpstr>Lato</vt:lpstr>
      <vt:lpstr>Raleway</vt:lpstr>
      <vt:lpstr>Times New Roman</vt:lpstr>
      <vt:lpstr>Office Theme</vt:lpstr>
      <vt:lpstr>Office Theme</vt:lpstr>
      <vt:lpstr>Office Theme</vt:lpstr>
      <vt:lpstr>Office Theme</vt:lpstr>
      <vt:lpstr>Protegiendo los hogares inmigrantes: políticas y leyes en Illinois</vt:lpstr>
      <vt:lpstr>PowerPoint Presentation</vt:lpstr>
      <vt:lpstr>Tabla de Contenidos</vt:lpstr>
      <vt:lpstr>Manual de Derechos para Inquilinos Inmigrantes</vt:lpstr>
      <vt:lpstr>Temas Cubiertos en el Manual</vt:lpstr>
      <vt:lpstr>Protecciones de Vivienda Justa contra la Discriminación </vt:lpstr>
      <vt:lpstr>¿A quién contactar para violaciones de vivienda justa?</vt:lpstr>
      <vt:lpstr>Divulgación de Estatus Migratorio </vt:lpstr>
      <vt:lpstr>Escenario: Aplique para rentar un apartamento y el propietario negó mi aplicación diciendo que “no le renta a personas que no hablan inglés” </vt:lpstr>
      <vt:lpstr>Ley de Protección para Inquilinos Inmigrantes (ITPA)</vt:lpstr>
      <vt:lpstr>¿Cómo protege la ley ITPA a los inquilinos inmigrantes?</vt:lpstr>
      <vt:lpstr>Limitaciones de la ITPA</vt:lpstr>
      <vt:lpstr>Escenario: Mi propietario nos ha dicho va a aumentar la renta por $200 y amenazó con llamar a ICE si no pagamos</vt:lpstr>
      <vt:lpstr>Divulgación de estatus migratorio a la policía</vt:lpstr>
      <vt:lpstr>Recomendaciones al interactuar con la policía</vt:lpstr>
      <vt:lpstr>¿Qué hago si me detienen?</vt:lpstr>
      <vt:lpstr>Escenario: mi propietario llamó a la migra y ICE me esta deteniendo</vt:lpstr>
      <vt:lpstr>Asistencia de Renta/Hipoteca y la Carga Pública</vt:lpstr>
      <vt:lpstr>Cambios a la Carga Pública</vt:lpstr>
      <vt:lpstr>Vivienda Pública, Ayudas y Estado Migratorio</vt:lpstr>
      <vt:lpstr>Servicios gratuitos de traducción e interpretación</vt:lpstr>
      <vt:lpstr>Escenario: estoy en la corte y necesito un intérprete, pero no hay ninguno disponible. </vt:lpstr>
      <vt:lpstr>Recursos</vt:lpstr>
      <vt:lpstr>PowerPoint Presentation</vt:lpstr>
      <vt:lpstr>PowerPoint Presentation</vt:lpstr>
      <vt:lpstr>¿Preguntas?</vt:lpstr>
      <vt:lpstr>¿Cuál de los siguientes temas le gustaría que se cubriera en la próxima presentación?  1.  La ley de vivienda justa y sus protecciones  2. Proceso de desalojos y bloqueos  3. Responsabilidades y mejores prácticas para los propietarios  4. Otra (por favor indique cual en el chat)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Protegiendo los hogares inmigrantes: políticas y leyes en Illinois</dc:title>
  <dc:creator>Anna Arzuaga</dc:creator>
  <cp:lastModifiedBy>Anna Arzuaga</cp:lastModifiedBy>
  <cp:revision>4</cp:revision>
  <dcterms:modified xsi:type="dcterms:W3CDTF">2023-02-23T20:11:54Z</dcterms:modified>
</cp:coreProperties>
</file>